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ukhari Script" charset="1" panose="00000500000000000000"/>
      <p:regular r:id="rId12"/>
    </p:embeddedFont>
    <p:embeddedFont>
      <p:font typeface="Open Sans Light" charset="1" panose="020B0306030504020204"/>
      <p:regular r:id="rId13"/>
    </p:embeddedFont>
    <p:embeddedFont>
      <p:font typeface="Open Sans Light Bold" charset="1" panose="020B0806030504020204"/>
      <p:regular r:id="rId14"/>
    </p:embeddedFont>
    <p:embeddedFont>
      <p:font typeface="Open Sans Light Italics" charset="1" panose="020B0306030504020204"/>
      <p:regular r:id="rId15"/>
    </p:embeddedFont>
    <p:embeddedFont>
      <p:font typeface="Open Sans Light Bold Italics" charset="1" panose="020B0806030504020204"/>
      <p:regular r:id="rId16"/>
    </p:embeddedFont>
    <p:embeddedFont>
      <p:font typeface="Open Sans Extra Bold" charset="1" panose="020B0906030804020204"/>
      <p:regular r:id="rId17"/>
    </p:embeddedFont>
    <p:embeddedFont>
      <p:font typeface="Open Sans Extra Bold Italics" charset="1" panose="020B0906030804020204"/>
      <p:regular r:id="rId18"/>
    </p:embeddedFont>
    <p:embeddedFont>
      <p:font typeface="Inter" charset="1" panose="020B0502030000000004"/>
      <p:regular r:id="rId19"/>
    </p:embeddedFont>
    <p:embeddedFont>
      <p:font typeface="Inter Bold" charset="1" panose="020B0802030000000004"/>
      <p:regular r:id="rId20"/>
    </p:embeddedFont>
    <p:embeddedFont>
      <p:font typeface="Inter Italics" charset="1" panose="020B0502030000000004"/>
      <p:regular r:id="rId21"/>
    </p:embeddedFont>
    <p:embeddedFont>
      <p:font typeface="Inter Bold Italics" charset="1" panose="020B0802030000000004"/>
      <p:regular r:id="rId22"/>
    </p:embeddedFont>
    <p:embeddedFont>
      <p:font typeface="Lato" charset="1" panose="020F0502020204030203"/>
      <p:regular r:id="rId23"/>
    </p:embeddedFont>
    <p:embeddedFont>
      <p:font typeface="Lato Bold" charset="1" panose="020F0502020204030203"/>
      <p:regular r:id="rId24"/>
    </p:embeddedFont>
    <p:embeddedFont>
      <p:font typeface="Lato Italics" charset="1" panose="020F0502020204030203"/>
      <p:regular r:id="rId25"/>
    </p:embeddedFont>
    <p:embeddedFont>
      <p:font typeface="Lato Bold Italics" charset="1" panose="020F0502020204030203"/>
      <p:regular r:id="rId26"/>
    </p:embeddedFont>
    <p:embeddedFont>
      <p:font typeface="Lato Bold" charset="1" panose="020F0502020204030203"/>
      <p:regular r:id="rId27"/>
    </p:embeddedFont>
    <p:embeddedFont>
      <p:font typeface="Lato Bold Bold" charset="1" panose="020F0502020204030203"/>
      <p:regular r:id="rId28"/>
    </p:embeddedFont>
    <p:embeddedFont>
      <p:font typeface="Lato Bold Italics" charset="1" panose="020F0502020204030203"/>
      <p:regular r:id="rId29"/>
    </p:embeddedFont>
    <p:embeddedFont>
      <p:font typeface="Lato Bold Bold Italics" charset="1" panose="020F0502020204030203"/>
      <p:regular r:id="rId30"/>
    </p:embeddedFont>
    <p:embeddedFont>
      <p:font typeface="Cy Grotesk Grand Demi" charset="1" panose="00000707000000000000"/>
      <p:regular r:id="rId31"/>
    </p:embeddedFont>
    <p:embeddedFont>
      <p:font typeface="Cy Grotesk Grand Demi Bold" charset="1" panose="00000907000000000000"/>
      <p:regular r:id="rId32"/>
    </p:embeddedFont>
    <p:embeddedFont>
      <p:font typeface="Cy Grotesk Key" charset="1" panose="00000500000000000000"/>
      <p:regular r:id="rId33"/>
    </p:embeddedFont>
    <p:embeddedFont>
      <p:font typeface="Cy Grotesk Key Bold" charset="1" panose="00000800000000000000"/>
      <p:regular r:id="rId34"/>
    </p:embeddedFont>
    <p:embeddedFont>
      <p:font typeface="Ballpoint"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26.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86420" y="4451044"/>
            <a:ext cx="1201580" cy="1211105"/>
            <a:chOff x="0" y="0"/>
            <a:chExt cx="1898838" cy="1913890"/>
          </a:xfrm>
        </p:grpSpPr>
        <p:sp>
          <p:nvSpPr>
            <p:cNvPr name="Freeform 3" id="3"/>
            <p:cNvSpPr/>
            <p:nvPr/>
          </p:nvSpPr>
          <p:spPr>
            <a:xfrm flipH="false" flipV="false" rot="0">
              <a:off x="0" y="0"/>
              <a:ext cx="1898838" cy="1913890"/>
            </a:xfrm>
            <a:custGeom>
              <a:avLst/>
              <a:gdLst/>
              <a:ahLst/>
              <a:cxnLst/>
              <a:rect r="r" b="b" t="t" l="l"/>
              <a:pathLst>
                <a:path h="1913890" w="1898838">
                  <a:moveTo>
                    <a:pt x="0" y="0"/>
                  </a:moveTo>
                  <a:lnTo>
                    <a:pt x="1898838" y="0"/>
                  </a:lnTo>
                  <a:lnTo>
                    <a:pt x="1898838" y="1913890"/>
                  </a:lnTo>
                  <a:lnTo>
                    <a:pt x="0" y="1913890"/>
                  </a:lnTo>
                  <a:close/>
                </a:path>
              </a:pathLst>
            </a:custGeom>
            <a:solidFill>
              <a:srgbClr val="C2002F"/>
            </a:solidFill>
          </p:spPr>
        </p:sp>
      </p:grpSp>
      <p:sp>
        <p:nvSpPr>
          <p:cNvPr name="AutoShape 4" id="4"/>
          <p:cNvSpPr/>
          <p:nvPr/>
        </p:nvSpPr>
        <p:spPr>
          <a:xfrm rot="0">
            <a:off x="17385727" y="5008972"/>
            <a:ext cx="612490" cy="0"/>
          </a:xfrm>
          <a:prstGeom prst="line">
            <a:avLst/>
          </a:prstGeom>
          <a:ln cap="flat" w="47625">
            <a:solidFill>
              <a:srgbClr val="292727"/>
            </a:solidFill>
            <a:prstDash val="solid"/>
            <a:headEnd type="none" len="sm" w="sm"/>
            <a:tailEnd type="arrow" len="sm" w="med"/>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8" id="8"/>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9" id="9"/>
          <p:cNvSpPr/>
          <p:nvPr/>
        </p:nvSpPr>
        <p:spPr>
          <a:xfrm flipH="false" flipV="false" rot="0">
            <a:off x="5029200" y="10191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10" id="10"/>
          <p:cNvSpPr txBox="true"/>
          <p:nvPr/>
        </p:nvSpPr>
        <p:spPr>
          <a:xfrm rot="0">
            <a:off x="1705096" y="4406992"/>
            <a:ext cx="14877808" cy="1346835"/>
          </a:xfrm>
          <a:prstGeom prst="rect">
            <a:avLst/>
          </a:prstGeom>
        </p:spPr>
        <p:txBody>
          <a:bodyPr anchor="t" rtlCol="false" tIns="0" lIns="0" bIns="0" rIns="0">
            <a:spAutoFit/>
          </a:bodyPr>
          <a:lstStyle/>
          <a:p>
            <a:pPr algn="ctr">
              <a:lnSpc>
                <a:spcPts val="5280"/>
              </a:lnSpc>
            </a:pPr>
            <a:r>
              <a:rPr lang="en-US" sz="4800" spc="-124">
                <a:solidFill>
                  <a:srgbClr val="292727"/>
                </a:solidFill>
                <a:latin typeface="Cy Grotesk Grand Demi"/>
              </a:rPr>
              <a:t>Reconocimiento de imágenes mediante aprendizaje profundo</a:t>
            </a:r>
          </a:p>
        </p:txBody>
      </p:sp>
      <p:sp>
        <p:nvSpPr>
          <p:cNvPr name="TextBox 11" id="11"/>
          <p:cNvSpPr txBox="true"/>
          <p:nvPr/>
        </p:nvSpPr>
        <p:spPr>
          <a:xfrm rot="0">
            <a:off x="2880400" y="2199590"/>
            <a:ext cx="12527201" cy="507873"/>
          </a:xfrm>
          <a:prstGeom prst="rect">
            <a:avLst/>
          </a:prstGeom>
        </p:spPr>
        <p:txBody>
          <a:bodyPr anchor="t" rtlCol="false" tIns="0" lIns="0" bIns="0" rIns="0">
            <a:spAutoFit/>
          </a:bodyPr>
          <a:lstStyle/>
          <a:p>
            <a:pPr algn="ctr">
              <a:lnSpc>
                <a:spcPts val="3996"/>
              </a:lnSpc>
            </a:pPr>
            <a:r>
              <a:rPr lang="en-US" sz="3600" spc="68">
                <a:solidFill>
                  <a:srgbClr val="292727"/>
                </a:solidFill>
                <a:latin typeface="Cy Grotesk Key"/>
              </a:rPr>
              <a:t>INSTITUTO NEBRIJA</a:t>
            </a:r>
          </a:p>
        </p:txBody>
      </p:sp>
      <p:grpSp>
        <p:nvGrpSpPr>
          <p:cNvPr name="Group 12" id="12"/>
          <p:cNvGrpSpPr/>
          <p:nvPr/>
        </p:nvGrpSpPr>
        <p:grpSpPr>
          <a:xfrm rot="0">
            <a:off x="6628283" y="7948020"/>
            <a:ext cx="5031434" cy="711047"/>
            <a:chOff x="0" y="0"/>
            <a:chExt cx="6708579" cy="948062"/>
          </a:xfrm>
        </p:grpSpPr>
        <p:sp>
          <p:nvSpPr>
            <p:cNvPr name="TextBox 13" id="13"/>
            <p:cNvSpPr txBox="true"/>
            <p:nvPr/>
          </p:nvSpPr>
          <p:spPr>
            <a:xfrm rot="0">
              <a:off x="0" y="-47625"/>
              <a:ext cx="6708579" cy="427779"/>
            </a:xfrm>
            <a:prstGeom prst="rect">
              <a:avLst/>
            </a:prstGeom>
          </p:spPr>
          <p:txBody>
            <a:bodyPr anchor="t" rtlCol="false" tIns="0" lIns="0" bIns="0" rIns="0">
              <a:spAutoFit/>
            </a:bodyPr>
            <a:lstStyle/>
            <a:p>
              <a:pPr algn="ctr" marL="0" indent="0" lvl="0">
                <a:lnSpc>
                  <a:spcPts val="2659"/>
                </a:lnSpc>
                <a:spcBef>
                  <a:spcPct val="0"/>
                </a:spcBef>
              </a:pPr>
              <a:r>
                <a:rPr lang="en-US" sz="1899" u="none">
                  <a:solidFill>
                    <a:srgbClr val="292727"/>
                  </a:solidFill>
                  <a:latin typeface="Cy Grotesk Key"/>
                </a:rPr>
                <a:t>Autor: Martín Vilasánchez Freijomil</a:t>
              </a:r>
            </a:p>
          </p:txBody>
        </p:sp>
        <p:sp>
          <p:nvSpPr>
            <p:cNvPr name="TextBox 14" id="14"/>
            <p:cNvSpPr txBox="true"/>
            <p:nvPr/>
          </p:nvSpPr>
          <p:spPr>
            <a:xfrm rot="0">
              <a:off x="0" y="520283"/>
              <a:ext cx="6708579" cy="427779"/>
            </a:xfrm>
            <a:prstGeom prst="rect">
              <a:avLst/>
            </a:prstGeom>
          </p:spPr>
          <p:txBody>
            <a:bodyPr anchor="t" rtlCol="false" tIns="0" lIns="0" bIns="0" rIns="0">
              <a:spAutoFit/>
            </a:bodyPr>
            <a:lstStyle/>
            <a:p>
              <a:pPr algn="ctr">
                <a:lnSpc>
                  <a:spcPts val="2659"/>
                </a:lnSpc>
                <a:spcBef>
                  <a:spcPct val="0"/>
                </a:spcBef>
              </a:pPr>
              <a:r>
                <a:rPr lang="en-US" sz="1899">
                  <a:solidFill>
                    <a:srgbClr val="292727"/>
                  </a:solidFill>
                  <a:latin typeface="Cy Grotesk Key"/>
                </a:rPr>
                <a:t>Tutor: Rubén González Martín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31F20"/>
            </a:solidFill>
            <a:prstDash val="solid"/>
            <a:headEnd type="none" len="sm" w="sm"/>
            <a:tailEnd type="none" len="sm" w="sm"/>
          </a:ln>
        </p:spPr>
      </p:sp>
      <p:sp>
        <p:nvSpPr>
          <p:cNvPr name="AutoShape 3" id="3"/>
          <p:cNvSpPr/>
          <p:nvPr/>
        </p:nvSpPr>
        <p:spPr>
          <a:xfrm rot="0">
            <a:off x="-170510" y="9258300"/>
            <a:ext cx="18458510" cy="0"/>
          </a:xfrm>
          <a:prstGeom prst="line">
            <a:avLst/>
          </a:prstGeom>
          <a:ln cap="flat" w="9525">
            <a:solidFill>
              <a:srgbClr val="231F20"/>
            </a:solidFill>
            <a:prstDash val="solid"/>
            <a:headEnd type="none" len="sm" w="sm"/>
            <a:tailEnd type="none" len="sm" w="sm"/>
          </a:ln>
        </p:spPr>
      </p:sp>
      <p:sp>
        <p:nvSpPr>
          <p:cNvPr name="AutoShape 4" id="4"/>
          <p:cNvSpPr/>
          <p:nvPr/>
        </p:nvSpPr>
        <p:spPr>
          <a:xfrm rot="-5400000">
            <a:off x="11947682" y="5138738"/>
            <a:ext cx="10287000" cy="0"/>
          </a:xfrm>
          <a:prstGeom prst="line">
            <a:avLst/>
          </a:prstGeom>
          <a:ln cap="flat" w="9525">
            <a:solidFill>
              <a:srgbClr val="231F20"/>
            </a:solidFill>
            <a:prstDash val="solid"/>
            <a:headEnd type="none" len="sm" w="sm"/>
            <a:tailEnd type="none" len="sm" w="sm"/>
          </a:ln>
        </p:spPr>
      </p:sp>
      <p:grpSp>
        <p:nvGrpSpPr>
          <p:cNvPr name="Group 5" id="5"/>
          <p:cNvGrpSpPr/>
          <p:nvPr/>
        </p:nvGrpSpPr>
        <p:grpSpPr>
          <a:xfrm rot="0">
            <a:off x="0" y="0"/>
            <a:ext cx="6825289" cy="5143500"/>
            <a:chOff x="0" y="0"/>
            <a:chExt cx="4179437" cy="3149600"/>
          </a:xfrm>
        </p:grpSpPr>
        <p:sp>
          <p:nvSpPr>
            <p:cNvPr name="Freeform 6" id="6"/>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7" id="7"/>
          <p:cNvGrpSpPr/>
          <p:nvPr/>
        </p:nvGrpSpPr>
        <p:grpSpPr>
          <a:xfrm rot="0">
            <a:off x="0" y="5143500"/>
            <a:ext cx="6831295" cy="5143500"/>
            <a:chOff x="0" y="0"/>
            <a:chExt cx="9108394" cy="6858000"/>
          </a:xfrm>
        </p:grpSpPr>
        <p:pic>
          <p:nvPicPr>
            <p:cNvPr name="Picture 8" id="8"/>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9" id="9"/>
          <p:cNvGrpSpPr/>
          <p:nvPr/>
        </p:nvGrpSpPr>
        <p:grpSpPr>
          <a:xfrm rot="0">
            <a:off x="6006" y="5143500"/>
            <a:ext cx="6825289" cy="5143500"/>
            <a:chOff x="0" y="0"/>
            <a:chExt cx="9100386" cy="6858000"/>
          </a:xfrm>
        </p:grpSpPr>
        <p:pic>
          <p:nvPicPr>
            <p:cNvPr name="Picture 10" id="10"/>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1" id="11"/>
          <p:cNvGrpSpPr/>
          <p:nvPr/>
        </p:nvGrpSpPr>
        <p:grpSpPr>
          <a:xfrm rot="0">
            <a:off x="7847857" y="6292307"/>
            <a:ext cx="8578947" cy="1422943"/>
            <a:chOff x="0" y="0"/>
            <a:chExt cx="11438596" cy="1897257"/>
          </a:xfrm>
        </p:grpSpPr>
        <p:sp>
          <p:nvSpPr>
            <p:cNvPr name="TextBox 12" id="12"/>
            <p:cNvSpPr txBox="true"/>
            <p:nvPr/>
          </p:nvSpPr>
          <p:spPr>
            <a:xfrm rot="0">
              <a:off x="1789821"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No ha funcionado el aprendizaje por transferencia.</a:t>
              </a:r>
            </a:p>
          </p:txBody>
        </p:sp>
        <p:sp>
          <p:nvSpPr>
            <p:cNvPr name="TextBox 13" id="13"/>
            <p:cNvSpPr txBox="true"/>
            <p:nvPr/>
          </p:nvSpPr>
          <p:spPr>
            <a:xfrm rot="0">
              <a:off x="1789821"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En el entrenamiento de los diferentes modelos, cuando hemos aplicado el aprendizaje por transferencia ha dado peores resultados.</a:t>
              </a:r>
            </a:p>
          </p:txBody>
        </p:sp>
        <p:sp>
          <p:nvSpPr>
            <p:cNvPr name="Freeform 14" id="14"/>
            <p:cNvSpPr/>
            <p:nvPr/>
          </p:nvSpPr>
          <p:spPr>
            <a:xfrm flipH="false" flipV="false" rot="0">
              <a:off x="0" y="290264"/>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478597" y="509372"/>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grpSp>
        <p:nvGrpSpPr>
          <p:cNvPr name="Group 16" id="16"/>
          <p:cNvGrpSpPr/>
          <p:nvPr/>
        </p:nvGrpSpPr>
        <p:grpSpPr>
          <a:xfrm rot="0">
            <a:off x="7847857" y="2470695"/>
            <a:ext cx="8578947" cy="1493380"/>
            <a:chOff x="0" y="0"/>
            <a:chExt cx="11438596" cy="1991173"/>
          </a:xfrm>
        </p:grpSpPr>
        <p:sp>
          <p:nvSpPr>
            <p:cNvPr name="Freeform 17" id="17"/>
            <p:cNvSpPr/>
            <p:nvPr/>
          </p:nvSpPr>
          <p:spPr>
            <a:xfrm flipH="false" flipV="false" rot="0">
              <a:off x="0" y="337222"/>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78597" y="556331"/>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sp>
          <p:nvSpPr>
            <p:cNvPr name="TextBox 19" id="19"/>
            <p:cNvSpPr txBox="true"/>
            <p:nvPr/>
          </p:nvSpPr>
          <p:spPr>
            <a:xfrm rot="0">
              <a:off x="1789821" y="-47625"/>
              <a:ext cx="9648775"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Elección del entorno de trabajo</a:t>
              </a:r>
            </a:p>
          </p:txBody>
        </p:sp>
        <p:sp>
          <p:nvSpPr>
            <p:cNvPr name="TextBox 20" id="20"/>
            <p:cNvSpPr txBox="true"/>
            <p:nvPr/>
          </p:nvSpPr>
          <p:spPr>
            <a:xfrm rot="0">
              <a:off x="1789821" y="439017"/>
              <a:ext cx="9648775" cy="1552156"/>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El entrenamiento de la mayoría de los modelos se nos ha ido por encima de las 24 horas. Realizando 25 etapas de entrenamiento. Deberíamos de emplear un equipo con mas memoria RAM y dos GPUs.</a:t>
              </a:r>
            </a:p>
          </p:txBody>
        </p:sp>
      </p:grpSp>
      <p:sp>
        <p:nvSpPr>
          <p:cNvPr name="TextBox 21" id="21"/>
          <p:cNvSpPr txBox="true"/>
          <p:nvPr/>
        </p:nvSpPr>
        <p:spPr>
          <a:xfrm rot="0">
            <a:off x="184999" y="1890285"/>
            <a:ext cx="6455291" cy="806958"/>
          </a:xfrm>
          <a:prstGeom prst="rect">
            <a:avLst/>
          </a:prstGeom>
        </p:spPr>
        <p:txBody>
          <a:bodyPr anchor="t" rtlCol="false" tIns="0" lIns="0" bIns="0" rIns="0">
            <a:spAutoFit/>
          </a:bodyPr>
          <a:lstStyle/>
          <a:p>
            <a:pPr algn="ctr">
              <a:lnSpc>
                <a:spcPts val="6216"/>
              </a:lnSpc>
            </a:pPr>
            <a:r>
              <a:rPr lang="en-US" sz="5600" spc="-145">
                <a:solidFill>
                  <a:srgbClr val="EFEFEF"/>
                </a:solidFill>
                <a:latin typeface="Cy Grotesk Grand Demi"/>
              </a:rPr>
              <a:t>Conclusiones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908003" y="1028700"/>
            <a:ext cx="7178417" cy="8239125"/>
            <a:chOff x="0" y="0"/>
            <a:chExt cx="4395673" cy="5045193"/>
          </a:xfrm>
        </p:grpSpPr>
        <p:sp>
          <p:nvSpPr>
            <p:cNvPr name="Freeform 3" id="3"/>
            <p:cNvSpPr/>
            <p:nvPr/>
          </p:nvSpPr>
          <p:spPr>
            <a:xfrm flipH="false" flipV="false" rot="0">
              <a:off x="0" y="0"/>
              <a:ext cx="4395673" cy="5045193"/>
            </a:xfrm>
            <a:custGeom>
              <a:avLst/>
              <a:gdLst/>
              <a:ahLst/>
              <a:cxnLst/>
              <a:rect r="r" b="b" t="t" l="l"/>
              <a:pathLst>
                <a:path h="5045193" w="4395673">
                  <a:moveTo>
                    <a:pt x="0" y="0"/>
                  </a:moveTo>
                  <a:lnTo>
                    <a:pt x="4395673" y="0"/>
                  </a:lnTo>
                  <a:lnTo>
                    <a:pt x="4395673" y="5045193"/>
                  </a:lnTo>
                  <a:lnTo>
                    <a:pt x="0" y="5045193"/>
                  </a:lnTo>
                  <a:close/>
                </a:path>
              </a:pathLst>
            </a:custGeom>
            <a:solidFill>
              <a:srgbClr val="C2002F"/>
            </a:solidFill>
          </p:spPr>
        </p:sp>
      </p:grpSp>
      <p:sp>
        <p:nvSpPr>
          <p:cNvPr name="AutoShape 4" id="4"/>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8" id="8"/>
          <p:cNvSpPr/>
          <p:nvPr/>
        </p:nvSpPr>
        <p:spPr>
          <a:xfrm flipH="false" flipV="false" rot="0">
            <a:off x="14069612" y="1023938"/>
            <a:ext cx="3016808" cy="2009194"/>
          </a:xfrm>
          <a:custGeom>
            <a:avLst/>
            <a:gdLst/>
            <a:ahLst/>
            <a:cxnLst/>
            <a:rect r="r" b="b" t="t" l="l"/>
            <a:pathLst>
              <a:path h="2009194" w="3016808">
                <a:moveTo>
                  <a:pt x="0" y="0"/>
                </a:moveTo>
                <a:lnTo>
                  <a:pt x="3016808" y="0"/>
                </a:lnTo>
                <a:lnTo>
                  <a:pt x="3016808" y="2009194"/>
                </a:lnTo>
                <a:lnTo>
                  <a:pt x="0" y="2009194"/>
                </a:lnTo>
                <a:lnTo>
                  <a:pt x="0" y="0"/>
                </a:lnTo>
                <a:close/>
              </a:path>
            </a:pathLst>
          </a:custGeom>
          <a:blipFill>
            <a:blip r:embed="rId2"/>
            <a:stretch>
              <a:fillRect l="0" t="0" r="0" b="0"/>
            </a:stretch>
          </a:blipFill>
        </p:spPr>
      </p:sp>
      <p:sp>
        <p:nvSpPr>
          <p:cNvPr name="Freeform 9" id="9"/>
          <p:cNvSpPr/>
          <p:nvPr/>
        </p:nvSpPr>
        <p:spPr>
          <a:xfrm flipH="false" flipV="false" rot="0">
            <a:off x="14118055" y="6922817"/>
            <a:ext cx="2968364" cy="2345008"/>
          </a:xfrm>
          <a:custGeom>
            <a:avLst/>
            <a:gdLst/>
            <a:ahLst/>
            <a:cxnLst/>
            <a:rect r="r" b="b" t="t" l="l"/>
            <a:pathLst>
              <a:path h="2345008" w="2968364">
                <a:moveTo>
                  <a:pt x="0" y="0"/>
                </a:moveTo>
                <a:lnTo>
                  <a:pt x="2968365" y="0"/>
                </a:lnTo>
                <a:lnTo>
                  <a:pt x="2968365" y="2345008"/>
                </a:lnTo>
                <a:lnTo>
                  <a:pt x="0" y="2345008"/>
                </a:lnTo>
                <a:lnTo>
                  <a:pt x="0" y="0"/>
                </a:lnTo>
                <a:close/>
              </a:path>
            </a:pathLst>
          </a:custGeom>
          <a:blipFill>
            <a:blip r:embed="rId3"/>
            <a:stretch>
              <a:fillRect l="0" t="0" r="0" b="0"/>
            </a:stretch>
          </a:blipFill>
        </p:spPr>
      </p:sp>
      <p:sp>
        <p:nvSpPr>
          <p:cNvPr name="Freeform 10" id="10"/>
          <p:cNvSpPr/>
          <p:nvPr/>
        </p:nvSpPr>
        <p:spPr>
          <a:xfrm flipH="false" flipV="false" rot="0">
            <a:off x="10157205" y="3936946"/>
            <a:ext cx="2920640" cy="2213298"/>
          </a:xfrm>
          <a:custGeom>
            <a:avLst/>
            <a:gdLst/>
            <a:ahLst/>
            <a:cxnLst/>
            <a:rect r="r" b="b" t="t" l="l"/>
            <a:pathLst>
              <a:path h="2213298" w="2920640">
                <a:moveTo>
                  <a:pt x="0" y="0"/>
                </a:moveTo>
                <a:lnTo>
                  <a:pt x="2920640" y="0"/>
                </a:lnTo>
                <a:lnTo>
                  <a:pt x="2920640" y="2213298"/>
                </a:lnTo>
                <a:lnTo>
                  <a:pt x="0" y="2213298"/>
                </a:lnTo>
                <a:lnTo>
                  <a:pt x="0" y="0"/>
                </a:lnTo>
                <a:close/>
              </a:path>
            </a:pathLst>
          </a:custGeom>
          <a:blipFill>
            <a:blip r:embed="rId4"/>
            <a:stretch>
              <a:fillRect l="0" t="0" r="0" b="0"/>
            </a:stretch>
          </a:blipFill>
        </p:spPr>
      </p:sp>
      <p:sp>
        <p:nvSpPr>
          <p:cNvPr name="Freeform 11" id="11"/>
          <p:cNvSpPr/>
          <p:nvPr/>
        </p:nvSpPr>
        <p:spPr>
          <a:xfrm flipH="false" flipV="false" rot="0">
            <a:off x="11335799" y="2328650"/>
            <a:ext cx="914065" cy="1408964"/>
          </a:xfrm>
          <a:custGeom>
            <a:avLst/>
            <a:gdLst/>
            <a:ahLst/>
            <a:cxnLst/>
            <a:rect r="r" b="b" t="t" l="l"/>
            <a:pathLst>
              <a:path h="1408964" w="914065">
                <a:moveTo>
                  <a:pt x="0" y="0"/>
                </a:moveTo>
                <a:lnTo>
                  <a:pt x="914065" y="0"/>
                </a:lnTo>
                <a:lnTo>
                  <a:pt x="914065" y="1408964"/>
                </a:lnTo>
                <a:lnTo>
                  <a:pt x="0" y="14089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111096">
            <a:off x="13269860" y="3631924"/>
            <a:ext cx="1696391" cy="1015714"/>
          </a:xfrm>
          <a:custGeom>
            <a:avLst/>
            <a:gdLst/>
            <a:ahLst/>
            <a:cxnLst/>
            <a:rect r="r" b="b" t="t" l="l"/>
            <a:pathLst>
              <a:path h="1015714" w="1696391">
                <a:moveTo>
                  <a:pt x="0" y="0"/>
                </a:moveTo>
                <a:lnTo>
                  <a:pt x="1696390" y="0"/>
                </a:lnTo>
                <a:lnTo>
                  <a:pt x="1696390" y="1015713"/>
                </a:lnTo>
                <a:lnTo>
                  <a:pt x="0" y="10157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55500" y="1906790"/>
            <a:ext cx="8081883" cy="930402"/>
          </a:xfrm>
          <a:prstGeom prst="rect">
            <a:avLst/>
          </a:prstGeom>
        </p:spPr>
        <p:txBody>
          <a:bodyPr anchor="t" rtlCol="false" tIns="0" lIns="0" bIns="0" rIns="0">
            <a:spAutoFit/>
          </a:bodyPr>
          <a:lstStyle/>
          <a:p>
            <a:pPr>
              <a:lnSpc>
                <a:spcPts val="7103"/>
              </a:lnSpc>
            </a:pPr>
            <a:r>
              <a:rPr lang="en-US" sz="6399" spc="-166">
                <a:solidFill>
                  <a:srgbClr val="292727"/>
                </a:solidFill>
                <a:latin typeface="Cy Grotesk Grand Demi"/>
              </a:rPr>
              <a:t>Conclusiones</a:t>
            </a:r>
          </a:p>
        </p:txBody>
      </p:sp>
      <p:sp>
        <p:nvSpPr>
          <p:cNvPr name="Freeform 14" id="14"/>
          <p:cNvSpPr/>
          <p:nvPr/>
        </p:nvSpPr>
        <p:spPr>
          <a:xfrm flipH="true" flipV="false" rot="-8723485">
            <a:off x="13270551" y="5387224"/>
            <a:ext cx="1696391" cy="1015714"/>
          </a:xfrm>
          <a:custGeom>
            <a:avLst/>
            <a:gdLst/>
            <a:ahLst/>
            <a:cxnLst/>
            <a:rect r="r" b="b" t="t" l="l"/>
            <a:pathLst>
              <a:path h="1015714" w="1696391">
                <a:moveTo>
                  <a:pt x="1696391" y="0"/>
                </a:moveTo>
                <a:lnTo>
                  <a:pt x="0" y="0"/>
                </a:lnTo>
                <a:lnTo>
                  <a:pt x="0" y="1015714"/>
                </a:lnTo>
                <a:lnTo>
                  <a:pt x="1696391" y="1015714"/>
                </a:lnTo>
                <a:lnTo>
                  <a:pt x="16963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55500" y="5198352"/>
            <a:ext cx="7216851" cy="1944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231F20"/>
                </a:solidFill>
                <a:latin typeface="Cy Grotesk Key"/>
              </a:rPr>
              <a:t>ImageNet está formado por 1.000 categorías diferentes, frente a las 10.000 categorías de nuestro modelo.</a:t>
            </a:r>
          </a:p>
          <a:p>
            <a:pPr>
              <a:lnSpc>
                <a:spcPts val="3079"/>
              </a:lnSpc>
            </a:pPr>
          </a:p>
          <a:p>
            <a:pPr marL="474976" indent="-237488" lvl="1">
              <a:lnSpc>
                <a:spcPts val="3079"/>
              </a:lnSpc>
              <a:buFont typeface="Arial"/>
              <a:buChar char="•"/>
            </a:pPr>
            <a:r>
              <a:rPr lang="en-US" sz="2199">
                <a:solidFill>
                  <a:srgbClr val="231F20"/>
                </a:solidFill>
                <a:latin typeface="Cy Grotesk Key"/>
              </a:rPr>
              <a:t>La similitud visual entre categorías diferentes</a:t>
            </a:r>
          </a:p>
        </p:txBody>
      </p:sp>
      <p:sp>
        <p:nvSpPr>
          <p:cNvPr name="TextBox 16" id="16"/>
          <p:cNvSpPr txBox="true"/>
          <p:nvPr/>
        </p:nvSpPr>
        <p:spPr>
          <a:xfrm rot="0">
            <a:off x="1355500" y="3455616"/>
            <a:ext cx="6955143" cy="905510"/>
          </a:xfrm>
          <a:prstGeom prst="rect">
            <a:avLst/>
          </a:prstGeom>
        </p:spPr>
        <p:txBody>
          <a:bodyPr anchor="t" rtlCol="false" tIns="0" lIns="0" bIns="0" rIns="0">
            <a:spAutoFit/>
          </a:bodyPr>
          <a:lstStyle/>
          <a:p>
            <a:pPr>
              <a:lnSpc>
                <a:spcPts val="3639"/>
              </a:lnSpc>
              <a:spcBef>
                <a:spcPct val="0"/>
              </a:spcBef>
            </a:pPr>
            <a:r>
              <a:rPr lang="en-US" sz="2599">
                <a:solidFill>
                  <a:srgbClr val="292727"/>
                </a:solidFill>
                <a:latin typeface="Cy Grotesk Key"/>
              </a:rPr>
              <a:t>¿porqué no ha funcionado el aprendizaje por transferencia en nuestro caso?</a:t>
            </a:r>
          </a:p>
        </p:txBody>
      </p:sp>
      <p:sp>
        <p:nvSpPr>
          <p:cNvPr name="TextBox 17" id="17"/>
          <p:cNvSpPr txBox="true"/>
          <p:nvPr/>
        </p:nvSpPr>
        <p:spPr>
          <a:xfrm rot="0">
            <a:off x="13826388" y="3080757"/>
            <a:ext cx="3551700"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Pearl-bordered Fritillary</a:t>
            </a:r>
          </a:p>
        </p:txBody>
      </p:sp>
      <p:sp>
        <p:nvSpPr>
          <p:cNvPr name="TextBox 18" id="18"/>
          <p:cNvSpPr txBox="true"/>
          <p:nvPr/>
        </p:nvSpPr>
        <p:spPr>
          <a:xfrm rot="0">
            <a:off x="14311935" y="6081969"/>
            <a:ext cx="2580605"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Pacific Fritillary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5" id="5"/>
          <p:cNvSpPr/>
          <p:nvPr/>
        </p:nvSpPr>
        <p:spPr>
          <a:xfrm flipH="false" flipV="false" rot="0">
            <a:off x="1038225" y="1028700"/>
            <a:ext cx="13656733" cy="8229600"/>
          </a:xfrm>
          <a:custGeom>
            <a:avLst/>
            <a:gdLst/>
            <a:ahLst/>
            <a:cxnLst/>
            <a:rect r="r" b="b" t="t" l="l"/>
            <a:pathLst>
              <a:path h="8229600" w="13656733">
                <a:moveTo>
                  <a:pt x="0" y="0"/>
                </a:moveTo>
                <a:lnTo>
                  <a:pt x="13656733" y="0"/>
                </a:lnTo>
                <a:lnTo>
                  <a:pt x="13656733"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1998223" y="3803508"/>
            <a:ext cx="835943" cy="869642"/>
          </a:xfrm>
          <a:custGeom>
            <a:avLst/>
            <a:gdLst/>
            <a:ahLst/>
            <a:cxnLst/>
            <a:rect r="r" b="b" t="t" l="l"/>
            <a:pathLst>
              <a:path h="869642" w="835943">
                <a:moveTo>
                  <a:pt x="0" y="0"/>
                </a:moveTo>
                <a:lnTo>
                  <a:pt x="835944" y="0"/>
                </a:lnTo>
                <a:lnTo>
                  <a:pt x="835944" y="869642"/>
                </a:lnTo>
                <a:lnTo>
                  <a:pt x="0" y="869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7472097" cy="5630931"/>
            <a:chOff x="0" y="0"/>
            <a:chExt cx="4179437" cy="3149600"/>
          </a:xfrm>
        </p:grpSpPr>
        <p:sp>
          <p:nvSpPr>
            <p:cNvPr name="Freeform 7" id="7"/>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8" id="8"/>
          <p:cNvGrpSpPr/>
          <p:nvPr/>
        </p:nvGrpSpPr>
        <p:grpSpPr>
          <a:xfrm rot="0">
            <a:off x="11271376" y="2697243"/>
            <a:ext cx="987547" cy="987547"/>
            <a:chOff x="0" y="0"/>
            <a:chExt cx="1316729" cy="1316729"/>
          </a:xfrm>
        </p:grpSpPr>
        <p:sp>
          <p:nvSpPr>
            <p:cNvPr name="Freeform 9" id="9"/>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sp>
        <p:nvSpPr>
          <p:cNvPr name="Freeform 11" id="11"/>
          <p:cNvSpPr/>
          <p:nvPr/>
        </p:nvSpPr>
        <p:spPr>
          <a:xfrm flipH="false" flipV="false" rot="0">
            <a:off x="0" y="5270020"/>
            <a:ext cx="7472097" cy="5016980"/>
          </a:xfrm>
          <a:custGeom>
            <a:avLst/>
            <a:gdLst/>
            <a:ahLst/>
            <a:cxnLst/>
            <a:rect r="r" b="b" t="t" l="l"/>
            <a:pathLst>
              <a:path h="5016980" w="7472097">
                <a:moveTo>
                  <a:pt x="0" y="0"/>
                </a:moveTo>
                <a:lnTo>
                  <a:pt x="7472097" y="0"/>
                </a:lnTo>
                <a:lnTo>
                  <a:pt x="7472097" y="5016980"/>
                </a:lnTo>
                <a:lnTo>
                  <a:pt x="0" y="5016980"/>
                </a:lnTo>
                <a:lnTo>
                  <a:pt x="0" y="0"/>
                </a:lnTo>
                <a:close/>
              </a:path>
            </a:pathLst>
          </a:custGeom>
          <a:blipFill>
            <a:blip r:embed="rId4"/>
            <a:stretch>
              <a:fillRect l="0" t="0" r="0" b="0"/>
            </a:stretch>
          </a:blipFill>
        </p:spPr>
      </p:sp>
      <p:grpSp>
        <p:nvGrpSpPr>
          <p:cNvPr name="Group 12" id="12"/>
          <p:cNvGrpSpPr/>
          <p:nvPr/>
        </p:nvGrpSpPr>
        <p:grpSpPr>
          <a:xfrm rot="0">
            <a:off x="8325175" y="4325489"/>
            <a:ext cx="8240594" cy="1341425"/>
            <a:chOff x="0" y="0"/>
            <a:chExt cx="10987458" cy="1788566"/>
          </a:xfrm>
        </p:grpSpPr>
        <p:sp>
          <p:nvSpPr>
            <p:cNvPr name="TextBox 13" id="13"/>
            <p:cNvSpPr txBox="true"/>
            <p:nvPr/>
          </p:nvSpPr>
          <p:spPr>
            <a:xfrm rot="0">
              <a:off x="0" y="-47625"/>
              <a:ext cx="10474762"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Entrenar otros modelos.</a:t>
              </a:r>
            </a:p>
          </p:txBody>
        </p:sp>
        <p:sp>
          <p:nvSpPr>
            <p:cNvPr name="TextBox 14" id="14"/>
            <p:cNvSpPr txBox="true"/>
            <p:nvPr/>
          </p:nvSpPr>
          <p:spPr>
            <a:xfrm rot="0">
              <a:off x="0" y="629208"/>
              <a:ext cx="10987458" cy="1159359"/>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YOLO (You Only Look Once). Se compone de 137 capas convolucionales preentrenadas y existen herramientas de código abierto que nos permiten adaptar el entrenamiento de las últimas 25 capas</a:t>
              </a:r>
            </a:p>
          </p:txBody>
        </p:sp>
      </p:grpSp>
      <p:sp>
        <p:nvSpPr>
          <p:cNvPr name="TextBox 15" id="15"/>
          <p:cNvSpPr txBox="true"/>
          <p:nvPr/>
        </p:nvSpPr>
        <p:spPr>
          <a:xfrm rot="0">
            <a:off x="184999" y="1890285"/>
            <a:ext cx="7031363" cy="1309878"/>
          </a:xfrm>
          <a:prstGeom prst="rect">
            <a:avLst/>
          </a:prstGeom>
        </p:spPr>
        <p:txBody>
          <a:bodyPr anchor="t" rtlCol="false" tIns="0" lIns="0" bIns="0" rIns="0">
            <a:spAutoFit/>
          </a:bodyPr>
          <a:lstStyle/>
          <a:p>
            <a:pPr algn="ctr">
              <a:lnSpc>
                <a:spcPts val="5106"/>
              </a:lnSpc>
            </a:pPr>
            <a:r>
              <a:rPr lang="en-US" sz="4600" spc="-119">
                <a:solidFill>
                  <a:srgbClr val="EFEFEF"/>
                </a:solidFill>
                <a:latin typeface="Cy Grotesk Grand Demi"/>
              </a:rPr>
              <a:t>Implementaciones a futuro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C5D7"/>
        </a:solidFill>
      </p:bgPr>
    </p:bg>
    <p:spTree>
      <p:nvGrpSpPr>
        <p:cNvPr id="1" name=""/>
        <p:cNvGrpSpPr/>
        <p:nvPr/>
      </p:nvGrpSpPr>
      <p:grpSpPr>
        <a:xfrm>
          <a:off x="0" y="0"/>
          <a:ext cx="0" cy="0"/>
          <a:chOff x="0" y="0"/>
          <a:chExt cx="0" cy="0"/>
        </a:xfrm>
      </p:grpSpPr>
      <p:sp>
        <p:nvSpPr>
          <p:cNvPr name="AutoShape 2" id="2"/>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3" id="3"/>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grpSp>
        <p:nvGrpSpPr>
          <p:cNvPr name="Group 4" id="4"/>
          <p:cNvGrpSpPr/>
          <p:nvPr/>
        </p:nvGrpSpPr>
        <p:grpSpPr>
          <a:xfrm rot="0">
            <a:off x="0" y="0"/>
            <a:ext cx="18288000" cy="7313834"/>
            <a:chOff x="0" y="0"/>
            <a:chExt cx="11198579" cy="4478595"/>
          </a:xfrm>
        </p:grpSpPr>
        <p:sp>
          <p:nvSpPr>
            <p:cNvPr name="Freeform 5" id="5"/>
            <p:cNvSpPr/>
            <p:nvPr/>
          </p:nvSpPr>
          <p:spPr>
            <a:xfrm flipH="false" flipV="false" rot="0">
              <a:off x="0" y="0"/>
              <a:ext cx="11198579" cy="4478595"/>
            </a:xfrm>
            <a:custGeom>
              <a:avLst/>
              <a:gdLst/>
              <a:ahLst/>
              <a:cxnLst/>
              <a:rect r="r" b="b" t="t" l="l"/>
              <a:pathLst>
                <a:path h="4478595" w="11198579">
                  <a:moveTo>
                    <a:pt x="0" y="0"/>
                  </a:moveTo>
                  <a:lnTo>
                    <a:pt x="11198579" y="0"/>
                  </a:lnTo>
                  <a:lnTo>
                    <a:pt x="11198579" y="4478595"/>
                  </a:lnTo>
                  <a:lnTo>
                    <a:pt x="0" y="4478595"/>
                  </a:lnTo>
                  <a:close/>
                </a:path>
              </a:pathLst>
            </a:custGeom>
            <a:solidFill>
              <a:srgbClr val="CE043C"/>
            </a:solidFill>
          </p:spPr>
        </p:sp>
      </p:grpSp>
      <p:grpSp>
        <p:nvGrpSpPr>
          <p:cNvPr name="Group 6" id="6"/>
          <p:cNvGrpSpPr/>
          <p:nvPr/>
        </p:nvGrpSpPr>
        <p:grpSpPr>
          <a:xfrm rot="0">
            <a:off x="6543028" y="7651654"/>
            <a:ext cx="5031434" cy="795982"/>
            <a:chOff x="0" y="0"/>
            <a:chExt cx="12097773" cy="1913890"/>
          </a:xfrm>
        </p:grpSpPr>
        <p:sp>
          <p:nvSpPr>
            <p:cNvPr name="Freeform 7" id="7"/>
            <p:cNvSpPr/>
            <p:nvPr/>
          </p:nvSpPr>
          <p:spPr>
            <a:xfrm flipH="false" flipV="false" rot="0">
              <a:off x="0" y="0"/>
              <a:ext cx="12097772" cy="1913890"/>
            </a:xfrm>
            <a:custGeom>
              <a:avLst/>
              <a:gdLst/>
              <a:ahLst/>
              <a:cxnLst/>
              <a:rect r="r" b="b" t="t" l="l"/>
              <a:pathLst>
                <a:path h="1913890" w="12097772">
                  <a:moveTo>
                    <a:pt x="0" y="0"/>
                  </a:moveTo>
                  <a:lnTo>
                    <a:pt x="0" y="1913890"/>
                  </a:lnTo>
                  <a:lnTo>
                    <a:pt x="12097772" y="1913890"/>
                  </a:lnTo>
                  <a:lnTo>
                    <a:pt x="12097772" y="0"/>
                  </a:lnTo>
                  <a:lnTo>
                    <a:pt x="0" y="0"/>
                  </a:lnTo>
                  <a:close/>
                  <a:moveTo>
                    <a:pt x="12036813" y="1852930"/>
                  </a:moveTo>
                  <a:lnTo>
                    <a:pt x="59690" y="1852930"/>
                  </a:lnTo>
                  <a:lnTo>
                    <a:pt x="59690" y="59690"/>
                  </a:lnTo>
                  <a:lnTo>
                    <a:pt x="12036813" y="59690"/>
                  </a:lnTo>
                  <a:lnTo>
                    <a:pt x="12036813" y="1852930"/>
                  </a:lnTo>
                  <a:close/>
                </a:path>
              </a:pathLst>
            </a:custGeom>
            <a:solidFill>
              <a:srgbClr val="231F20"/>
            </a:solidFill>
          </p:spPr>
        </p:sp>
      </p:grpSp>
      <p:sp>
        <p:nvSpPr>
          <p:cNvPr name="AutoShape 8" id="8"/>
          <p:cNvSpPr/>
          <p:nvPr/>
        </p:nvSpPr>
        <p:spPr>
          <a:xfrm>
            <a:off x="9673522" y="8044882"/>
            <a:ext cx="502367" cy="0"/>
          </a:xfrm>
          <a:prstGeom prst="line">
            <a:avLst/>
          </a:prstGeom>
          <a:ln cap="flat" w="19050">
            <a:solidFill>
              <a:srgbClr val="231F20"/>
            </a:solidFill>
            <a:prstDash val="solid"/>
            <a:headEnd type="none" len="sm" w="sm"/>
            <a:tailEnd type="arrow" len="sm" w="med"/>
          </a:ln>
        </p:spPr>
      </p:sp>
      <p:sp>
        <p:nvSpPr>
          <p:cNvPr name="TextBox 9" id="9"/>
          <p:cNvSpPr txBox="true"/>
          <p:nvPr/>
        </p:nvSpPr>
        <p:spPr>
          <a:xfrm rot="0">
            <a:off x="3793120" y="5424869"/>
            <a:ext cx="11538498" cy="1017110"/>
          </a:xfrm>
          <a:prstGeom prst="rect">
            <a:avLst/>
          </a:prstGeom>
        </p:spPr>
        <p:txBody>
          <a:bodyPr anchor="t" rtlCol="false" tIns="0" lIns="0" bIns="0" rIns="0">
            <a:spAutoFit/>
          </a:bodyPr>
          <a:lstStyle/>
          <a:p>
            <a:pPr algn="ctr">
              <a:lnSpc>
                <a:spcPts val="7696"/>
              </a:lnSpc>
            </a:pPr>
            <a:r>
              <a:rPr lang="en-US" sz="7400" spc="-192">
                <a:solidFill>
                  <a:srgbClr val="FFFFFF"/>
                </a:solidFill>
                <a:latin typeface="Cy Grotesk Grand Demi"/>
              </a:rPr>
              <a:t>Muchas gracias</a:t>
            </a:r>
          </a:p>
        </p:txBody>
      </p:sp>
      <p:grpSp>
        <p:nvGrpSpPr>
          <p:cNvPr name="Group 10" id="10"/>
          <p:cNvGrpSpPr/>
          <p:nvPr/>
        </p:nvGrpSpPr>
        <p:grpSpPr>
          <a:xfrm rot="-5400000">
            <a:off x="8593906" y="9221590"/>
            <a:ext cx="1118636" cy="1211105"/>
            <a:chOff x="0" y="0"/>
            <a:chExt cx="1767762" cy="1913890"/>
          </a:xfrm>
        </p:grpSpPr>
        <p:sp>
          <p:nvSpPr>
            <p:cNvPr name="Freeform 11" id="11"/>
            <p:cNvSpPr/>
            <p:nvPr/>
          </p:nvSpPr>
          <p:spPr>
            <a:xfrm flipH="false" flipV="false" rot="0">
              <a:off x="0" y="0"/>
              <a:ext cx="1767762" cy="1913890"/>
            </a:xfrm>
            <a:custGeom>
              <a:avLst/>
              <a:gdLst/>
              <a:ahLst/>
              <a:cxnLst/>
              <a:rect r="r" b="b" t="t" l="l"/>
              <a:pathLst>
                <a:path h="1913890" w="1767762">
                  <a:moveTo>
                    <a:pt x="0" y="0"/>
                  </a:moveTo>
                  <a:lnTo>
                    <a:pt x="1767762" y="0"/>
                  </a:lnTo>
                  <a:lnTo>
                    <a:pt x="1767762" y="1913890"/>
                  </a:lnTo>
                  <a:lnTo>
                    <a:pt x="0" y="1913890"/>
                  </a:lnTo>
                  <a:close/>
                </a:path>
              </a:pathLst>
            </a:custGeom>
            <a:solidFill>
              <a:srgbClr val="C2002F"/>
            </a:solidFill>
          </p:spPr>
        </p:sp>
      </p:grpSp>
      <p:sp>
        <p:nvSpPr>
          <p:cNvPr name="AutoShape 12" id="12"/>
          <p:cNvSpPr/>
          <p:nvPr/>
        </p:nvSpPr>
        <p:spPr>
          <a:xfrm rot="-5400000">
            <a:off x="8870792" y="9753600"/>
            <a:ext cx="612490" cy="0"/>
          </a:xfrm>
          <a:prstGeom prst="line">
            <a:avLst/>
          </a:prstGeom>
          <a:ln cap="flat" w="47625">
            <a:solidFill>
              <a:srgbClr val="292727"/>
            </a:solidFill>
            <a:prstDash val="solid"/>
            <a:headEnd type="none" len="sm" w="sm"/>
            <a:tailEnd type="arrow" len="sm" w="med"/>
          </a:ln>
        </p:spPr>
      </p:sp>
      <p:sp>
        <p:nvSpPr>
          <p:cNvPr name="AutoShape 13" id="13"/>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Freeform 14" id="14"/>
          <p:cNvSpPr/>
          <p:nvPr/>
        </p:nvSpPr>
        <p:spPr>
          <a:xfrm flipH="false" flipV="false" rot="0">
            <a:off x="6379580" y="0"/>
            <a:ext cx="5509791" cy="5509791"/>
          </a:xfrm>
          <a:custGeom>
            <a:avLst/>
            <a:gdLst/>
            <a:ahLst/>
            <a:cxnLst/>
            <a:rect r="r" b="b" t="t" l="l"/>
            <a:pathLst>
              <a:path h="5509791" w="5509791">
                <a:moveTo>
                  <a:pt x="0" y="0"/>
                </a:moveTo>
                <a:lnTo>
                  <a:pt x="5509790" y="0"/>
                </a:lnTo>
                <a:lnTo>
                  <a:pt x="5509790" y="5509791"/>
                </a:lnTo>
                <a:lnTo>
                  <a:pt x="0" y="5509791"/>
                </a:lnTo>
                <a:lnTo>
                  <a:pt x="0" y="0"/>
                </a:lnTo>
                <a:close/>
              </a:path>
            </a:pathLst>
          </a:custGeom>
          <a:blipFill>
            <a:blip r:embed="rId2"/>
            <a:stretch>
              <a:fillRect l="0" t="0" r="0" b="0"/>
            </a:stretch>
          </a:blipFill>
        </p:spPr>
      </p:sp>
      <p:sp>
        <p:nvSpPr>
          <p:cNvPr name="TextBox 15" id="15"/>
          <p:cNvSpPr txBox="true"/>
          <p:nvPr/>
        </p:nvSpPr>
        <p:spPr>
          <a:xfrm rot="0">
            <a:off x="6790756" y="7893785"/>
            <a:ext cx="2267990" cy="273685"/>
          </a:xfrm>
          <a:prstGeom prst="rect">
            <a:avLst/>
          </a:prstGeom>
        </p:spPr>
        <p:txBody>
          <a:bodyPr anchor="t" rtlCol="false" tIns="0" lIns="0" bIns="0" rIns="0">
            <a:spAutoFit/>
          </a:bodyPr>
          <a:lstStyle/>
          <a:p>
            <a:pPr>
              <a:lnSpc>
                <a:spcPts val="2239"/>
              </a:lnSpc>
              <a:spcBef>
                <a:spcPct val="0"/>
              </a:spcBef>
            </a:pPr>
            <a:r>
              <a:rPr lang="en-US" sz="1599" spc="76">
                <a:solidFill>
                  <a:srgbClr val="292727"/>
                </a:solidFill>
                <a:latin typeface="Cy Grotesk Key Bold"/>
              </a:rPr>
              <a:t>JUNIO</a:t>
            </a:r>
          </a:p>
        </p:txBody>
      </p:sp>
      <p:sp>
        <p:nvSpPr>
          <p:cNvPr name="TextBox 16" id="16"/>
          <p:cNvSpPr txBox="true"/>
          <p:nvPr/>
        </p:nvSpPr>
        <p:spPr>
          <a:xfrm rot="0">
            <a:off x="10494990" y="7893785"/>
            <a:ext cx="755205" cy="273685"/>
          </a:xfrm>
          <a:prstGeom prst="rect">
            <a:avLst/>
          </a:prstGeom>
        </p:spPr>
        <p:txBody>
          <a:bodyPr anchor="t" rtlCol="false" tIns="0" lIns="0" bIns="0" rIns="0">
            <a:spAutoFit/>
          </a:bodyPr>
          <a:lstStyle/>
          <a:p>
            <a:pPr algn="r">
              <a:lnSpc>
                <a:spcPts val="2239"/>
              </a:lnSpc>
              <a:spcBef>
                <a:spcPct val="0"/>
              </a:spcBef>
            </a:pPr>
            <a:r>
              <a:rPr lang="en-US" sz="1599" spc="76">
                <a:solidFill>
                  <a:srgbClr val="292727"/>
                </a:solidFill>
                <a:latin typeface="Cy Grotesk Key Bold"/>
              </a:rPr>
              <a:t>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0" y="2269539"/>
            <a:ext cx="1828800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8007936"/>
            <a:ext cx="18288000" cy="0"/>
          </a:xfrm>
          <a:prstGeom prst="line">
            <a:avLst/>
          </a:prstGeom>
          <a:ln cap="flat" w="9525">
            <a:solidFill>
              <a:srgbClr val="292727"/>
            </a:solidFill>
            <a:prstDash val="solid"/>
            <a:headEnd type="none" len="sm" w="sm"/>
            <a:tailEnd type="none" len="sm" w="sm"/>
          </a:ln>
        </p:spPr>
      </p:sp>
      <p:sp>
        <p:nvSpPr>
          <p:cNvPr name="TextBox 4" id="4"/>
          <p:cNvSpPr txBox="true"/>
          <p:nvPr/>
        </p:nvSpPr>
        <p:spPr>
          <a:xfrm rot="0">
            <a:off x="1028700" y="2937662"/>
            <a:ext cx="4590965" cy="1075116"/>
          </a:xfrm>
          <a:prstGeom prst="rect">
            <a:avLst/>
          </a:prstGeom>
        </p:spPr>
        <p:txBody>
          <a:bodyPr anchor="t" rtlCol="false" tIns="0" lIns="0" bIns="0" rIns="0">
            <a:spAutoFit/>
          </a:bodyPr>
          <a:lstStyle/>
          <a:p>
            <a:pPr>
              <a:lnSpc>
                <a:spcPts val="8213"/>
              </a:lnSpc>
            </a:pPr>
            <a:r>
              <a:rPr lang="en-US" sz="7399" spc="-192">
                <a:solidFill>
                  <a:srgbClr val="292727"/>
                </a:solidFill>
                <a:latin typeface="Cy Grotesk Key"/>
              </a:rPr>
              <a:t>Índice</a:t>
            </a:r>
          </a:p>
        </p:txBody>
      </p:sp>
      <p:sp>
        <p:nvSpPr>
          <p:cNvPr name="TextBox 5" id="5"/>
          <p:cNvSpPr txBox="true"/>
          <p:nvPr/>
        </p:nvSpPr>
        <p:spPr>
          <a:xfrm rot="0">
            <a:off x="1028700" y="4366076"/>
            <a:ext cx="6267589" cy="2879218"/>
          </a:xfrm>
          <a:prstGeom prst="rect">
            <a:avLst/>
          </a:prstGeom>
        </p:spPr>
        <p:txBody>
          <a:bodyPr anchor="t" rtlCol="false" tIns="0" lIns="0" bIns="0" rIns="0">
            <a:spAutoFit/>
          </a:bodyPr>
          <a:lstStyle/>
          <a:p>
            <a:pPr marL="474976" indent="-237488" lvl="1">
              <a:lnSpc>
                <a:spcPts val="3893"/>
              </a:lnSpc>
              <a:buFont typeface="Arial"/>
              <a:buChar char="•"/>
            </a:pPr>
            <a:r>
              <a:rPr lang="en-US" sz="2199">
                <a:solidFill>
                  <a:srgbClr val="292727"/>
                </a:solidFill>
                <a:latin typeface="Cy Grotesk Key"/>
              </a:rPr>
              <a:t> Introducción</a:t>
            </a:r>
          </a:p>
          <a:p>
            <a:pPr marL="474976" indent="-237488" lvl="1">
              <a:lnSpc>
                <a:spcPts val="3893"/>
              </a:lnSpc>
              <a:buFont typeface="Arial"/>
              <a:buChar char="•"/>
            </a:pPr>
            <a:r>
              <a:rPr lang="en-US" sz="2199">
                <a:solidFill>
                  <a:srgbClr val="292727"/>
                </a:solidFill>
                <a:latin typeface="Cy Grotesk Key"/>
              </a:rPr>
              <a:t> Objetivos</a:t>
            </a:r>
          </a:p>
          <a:p>
            <a:pPr marL="474976" indent="-237488" lvl="1">
              <a:lnSpc>
                <a:spcPts val="3893"/>
              </a:lnSpc>
              <a:buFont typeface="Arial"/>
              <a:buChar char="•"/>
            </a:pPr>
            <a:r>
              <a:rPr lang="en-US" sz="2199">
                <a:solidFill>
                  <a:srgbClr val="292727"/>
                </a:solidFill>
                <a:latin typeface="Cy Grotesk Key"/>
              </a:rPr>
              <a:t> Marco teórico</a:t>
            </a:r>
          </a:p>
          <a:p>
            <a:pPr marL="474976" indent="-237488" lvl="1">
              <a:lnSpc>
                <a:spcPts val="3893"/>
              </a:lnSpc>
              <a:buFont typeface="Arial"/>
              <a:buChar char="•"/>
            </a:pPr>
            <a:r>
              <a:rPr lang="en-US" sz="2199">
                <a:solidFill>
                  <a:srgbClr val="292727"/>
                </a:solidFill>
                <a:latin typeface="Cy Grotesk Key"/>
              </a:rPr>
              <a:t> Enfoque y método seguido</a:t>
            </a:r>
          </a:p>
          <a:p>
            <a:pPr marL="474976" indent="-237488" lvl="1">
              <a:lnSpc>
                <a:spcPts val="3893"/>
              </a:lnSpc>
              <a:buFont typeface="Arial"/>
              <a:buChar char="•"/>
            </a:pPr>
            <a:r>
              <a:rPr lang="en-US" sz="2199">
                <a:solidFill>
                  <a:srgbClr val="292727"/>
                </a:solidFill>
                <a:latin typeface="Cy Grotesk Key"/>
              </a:rPr>
              <a:t> Resultados</a:t>
            </a:r>
          </a:p>
          <a:p>
            <a:pPr marL="474976" indent="-237488" lvl="1">
              <a:lnSpc>
                <a:spcPts val="3893"/>
              </a:lnSpc>
              <a:buFont typeface="Arial"/>
              <a:buChar char="•"/>
            </a:pPr>
            <a:r>
              <a:rPr lang="en-US" sz="2199">
                <a:solidFill>
                  <a:srgbClr val="292727"/>
                </a:solidFill>
                <a:latin typeface="Cy Grotesk Key"/>
              </a:rPr>
              <a:t> Conclusiones</a:t>
            </a:r>
          </a:p>
        </p:txBody>
      </p:sp>
      <p:sp>
        <p:nvSpPr>
          <p:cNvPr name="Freeform 6" id="6"/>
          <p:cNvSpPr/>
          <p:nvPr/>
        </p:nvSpPr>
        <p:spPr>
          <a:xfrm flipH="false" flipV="false" rot="0">
            <a:off x="8886871" y="114595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434011" y="0"/>
            <a:ext cx="6825289" cy="9258300"/>
            <a:chOff x="0" y="0"/>
            <a:chExt cx="4179437" cy="5669281"/>
          </a:xfrm>
        </p:grpSpPr>
        <p:sp>
          <p:nvSpPr>
            <p:cNvPr name="Freeform 3" id="3"/>
            <p:cNvSpPr/>
            <p:nvPr/>
          </p:nvSpPr>
          <p:spPr>
            <a:xfrm flipH="false" flipV="false" rot="0">
              <a:off x="0" y="0"/>
              <a:ext cx="4179437" cy="5669281"/>
            </a:xfrm>
            <a:custGeom>
              <a:avLst/>
              <a:gdLst/>
              <a:ahLst/>
              <a:cxnLst/>
              <a:rect r="r" b="b" t="t" l="l"/>
              <a:pathLst>
                <a:path h="5669281" w="4179437">
                  <a:moveTo>
                    <a:pt x="0" y="0"/>
                  </a:moveTo>
                  <a:lnTo>
                    <a:pt x="4179437" y="0"/>
                  </a:lnTo>
                  <a:lnTo>
                    <a:pt x="4179437" y="5669281"/>
                  </a:lnTo>
                  <a:lnTo>
                    <a:pt x="0" y="5669281"/>
                  </a:lnTo>
                  <a:close/>
                </a:path>
              </a:pathLst>
            </a:custGeom>
            <a:solidFill>
              <a:srgbClr val="C2002F"/>
            </a:solidFill>
          </p:spPr>
        </p:sp>
      </p:grpSp>
      <p:sp>
        <p:nvSpPr>
          <p:cNvPr name="AutoShape 4" id="4"/>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TextBox 7" id="7"/>
          <p:cNvSpPr txBox="true"/>
          <p:nvPr/>
        </p:nvSpPr>
        <p:spPr>
          <a:xfrm rot="0">
            <a:off x="1312874" y="2001353"/>
            <a:ext cx="8599852" cy="1153795"/>
          </a:xfrm>
          <a:prstGeom prst="rect">
            <a:avLst/>
          </a:prstGeom>
        </p:spPr>
        <p:txBody>
          <a:bodyPr anchor="t" rtlCol="false" tIns="0" lIns="0" bIns="0" rIns="0">
            <a:spAutoFit/>
          </a:bodyPr>
          <a:lstStyle/>
          <a:p>
            <a:pPr>
              <a:lnSpc>
                <a:spcPts val="3080"/>
              </a:lnSpc>
              <a:spcBef>
                <a:spcPct val="0"/>
              </a:spcBef>
            </a:pPr>
            <a:r>
              <a:rPr lang="en-US" sz="2200">
                <a:solidFill>
                  <a:srgbClr val="292727"/>
                </a:solidFill>
                <a:latin typeface="Cy Grotesk Key"/>
              </a:rPr>
              <a:t>Exploraremos el reconocimiento automático de imágenes, cuya finalidad es construir un clasificador que sea capaz de distinguir entre diez mil clases de seres vivos. </a:t>
            </a:r>
          </a:p>
        </p:txBody>
      </p:sp>
      <p:sp>
        <p:nvSpPr>
          <p:cNvPr name="TextBox 8" id="8"/>
          <p:cNvSpPr txBox="true"/>
          <p:nvPr/>
        </p:nvSpPr>
        <p:spPr>
          <a:xfrm rot="0">
            <a:off x="10792006" y="2156460"/>
            <a:ext cx="7065034" cy="868680"/>
          </a:xfrm>
          <a:prstGeom prst="rect">
            <a:avLst/>
          </a:prstGeom>
        </p:spPr>
        <p:txBody>
          <a:bodyPr anchor="t" rtlCol="false" tIns="0" lIns="0" bIns="0" rIns="0">
            <a:spAutoFit/>
          </a:bodyPr>
          <a:lstStyle/>
          <a:p>
            <a:pPr>
              <a:lnSpc>
                <a:spcPts val="6660"/>
              </a:lnSpc>
            </a:pPr>
            <a:r>
              <a:rPr lang="en-US" sz="6000" spc="-156">
                <a:solidFill>
                  <a:srgbClr val="FFFFFF"/>
                </a:solidFill>
                <a:latin typeface="Cy Grotesk Grand Demi"/>
              </a:rPr>
              <a:t>Introducción</a:t>
            </a:r>
          </a:p>
        </p:txBody>
      </p:sp>
      <p:sp>
        <p:nvSpPr>
          <p:cNvPr name="TextBox 9" id="9"/>
          <p:cNvSpPr txBox="true"/>
          <p:nvPr/>
        </p:nvSpPr>
        <p:spPr>
          <a:xfrm rot="0">
            <a:off x="1312874" y="4435292"/>
            <a:ext cx="8366601" cy="232537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292727"/>
                </a:solidFill>
                <a:latin typeface="Cy Grotesk Key"/>
              </a:rPr>
              <a:t>Haremos uso de redes neuronales convolucionales (CNN) para la construcción de nuestro modelo. </a:t>
            </a:r>
          </a:p>
          <a:p>
            <a:pPr>
              <a:lnSpc>
                <a:spcPts val="3080"/>
              </a:lnSpc>
            </a:pPr>
          </a:p>
          <a:p>
            <a:pPr algn="l" marL="474981" indent="-237491" lvl="1">
              <a:lnSpc>
                <a:spcPts val="3080"/>
              </a:lnSpc>
              <a:buFont typeface="Arial"/>
              <a:buChar char="•"/>
            </a:pPr>
            <a:r>
              <a:rPr lang="en-US" sz="2200">
                <a:solidFill>
                  <a:srgbClr val="292727"/>
                </a:solidFill>
                <a:latin typeface="Cy Grotesk Key"/>
              </a:rPr>
              <a:t>El conjunto de datos que utilizaremos para entrenar y validar nuestro modelo ha sido descargado de</a:t>
            </a:r>
            <a:r>
              <a:rPr lang="en-US" sz="2200">
                <a:solidFill>
                  <a:srgbClr val="292727"/>
                </a:solidFill>
                <a:latin typeface="Cy Grotesk Key Bold"/>
              </a:rPr>
              <a:t> “iNat Challenge 2021 - FGVC8”.</a:t>
            </a:r>
          </a:p>
        </p:txBody>
      </p:sp>
      <p:grpSp>
        <p:nvGrpSpPr>
          <p:cNvPr name="Group 10" id="10"/>
          <p:cNvGrpSpPr/>
          <p:nvPr/>
        </p:nvGrpSpPr>
        <p:grpSpPr>
          <a:xfrm rot="0">
            <a:off x="10434011" y="5138738"/>
            <a:ext cx="6825289" cy="5143500"/>
            <a:chOff x="0" y="0"/>
            <a:chExt cx="9100386" cy="6858000"/>
          </a:xfrm>
        </p:grpSpPr>
        <p:pic>
          <p:nvPicPr>
            <p:cNvPr name="Picture 11" id="11"/>
            <p:cNvPicPr>
              <a:picLocks noChangeAspect="true"/>
            </p:cNvPicPr>
            <p:nvPr/>
          </p:nvPicPr>
          <p:blipFill>
            <a:blip r:embed="rId2"/>
            <a:srcRect l="12678" t="0" r="12678" b="0"/>
            <a:stretch>
              <a:fillRect/>
            </a:stretch>
          </p:blipFill>
          <p:spPr>
            <a:xfrm flipH="false" flipV="false">
              <a:off x="0" y="0"/>
              <a:ext cx="9100386" cy="6858000"/>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6825289" cy="5143500"/>
            <a:chOff x="0" y="0"/>
            <a:chExt cx="4179437" cy="3149600"/>
          </a:xfrm>
        </p:grpSpPr>
        <p:sp>
          <p:nvSpPr>
            <p:cNvPr name="Freeform 7" id="7"/>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8" id="8"/>
          <p:cNvGrpSpPr/>
          <p:nvPr/>
        </p:nvGrpSpPr>
        <p:grpSpPr>
          <a:xfrm rot="0">
            <a:off x="0" y="5143500"/>
            <a:ext cx="6831295" cy="5143500"/>
            <a:chOff x="0" y="0"/>
            <a:chExt cx="9108394" cy="6858000"/>
          </a:xfrm>
        </p:grpSpPr>
        <p:pic>
          <p:nvPicPr>
            <p:cNvPr name="Picture 9" id="9"/>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10" id="10"/>
          <p:cNvGrpSpPr/>
          <p:nvPr/>
        </p:nvGrpSpPr>
        <p:grpSpPr>
          <a:xfrm rot="0">
            <a:off x="6006" y="5143500"/>
            <a:ext cx="6825289" cy="5143500"/>
            <a:chOff x="0" y="0"/>
            <a:chExt cx="9100386" cy="6858000"/>
          </a:xfrm>
        </p:grpSpPr>
        <p:pic>
          <p:nvPicPr>
            <p:cNvPr name="Picture 11" id="11"/>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2" id="12"/>
          <p:cNvGrpSpPr/>
          <p:nvPr/>
        </p:nvGrpSpPr>
        <p:grpSpPr>
          <a:xfrm rot="0">
            <a:off x="9568785" y="3151889"/>
            <a:ext cx="7236581" cy="1422943"/>
            <a:chOff x="0" y="0"/>
            <a:chExt cx="9648775" cy="1897257"/>
          </a:xfrm>
        </p:grpSpPr>
        <p:sp>
          <p:nvSpPr>
            <p:cNvPr name="TextBox 13" id="13"/>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Desarrollar un clasificador basado en redes neuronales convolucionales.</a:t>
              </a:r>
            </a:p>
          </p:txBody>
        </p:sp>
        <p:sp>
          <p:nvSpPr>
            <p:cNvPr name="TextBox 14" id="14"/>
            <p:cNvSpPr txBox="true"/>
            <p:nvPr/>
          </p:nvSpPr>
          <p:spPr>
            <a:xfrm rot="0">
              <a:off x="0"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Comprender el funcionamiento de diferentes modelos de redes neuronales convolucionales y entrenarlos.</a:t>
              </a:r>
            </a:p>
          </p:txBody>
        </p:sp>
      </p:grpSp>
      <p:sp>
        <p:nvSpPr>
          <p:cNvPr name="TextBox 15" id="15"/>
          <p:cNvSpPr txBox="true"/>
          <p:nvPr/>
        </p:nvSpPr>
        <p:spPr>
          <a:xfrm rot="0">
            <a:off x="7650347" y="1399202"/>
            <a:ext cx="9155020" cy="1253491"/>
          </a:xfrm>
          <a:prstGeom prst="rect">
            <a:avLst/>
          </a:prstGeom>
        </p:spPr>
        <p:txBody>
          <a:bodyPr anchor="t" rtlCol="false" tIns="0" lIns="0" bIns="0" rIns="0">
            <a:spAutoFit/>
          </a:bodyPr>
          <a:lstStyle/>
          <a:p>
            <a:pPr>
              <a:lnSpc>
                <a:spcPts val="3359"/>
              </a:lnSpc>
            </a:pPr>
            <a:r>
              <a:rPr lang="en-US" sz="2399">
                <a:solidFill>
                  <a:srgbClr val="292727"/>
                </a:solidFill>
                <a:latin typeface="Cy Grotesk Key Bold"/>
              </a:rPr>
              <a:t>Implementar un clasificador de imágenes, capaz de reconocer y clasificar imágenes de seres vivos: animales, hongos y plantas.</a:t>
            </a:r>
          </a:p>
        </p:txBody>
      </p:sp>
      <p:grpSp>
        <p:nvGrpSpPr>
          <p:cNvPr name="Group 16" id="16"/>
          <p:cNvGrpSpPr/>
          <p:nvPr/>
        </p:nvGrpSpPr>
        <p:grpSpPr>
          <a:xfrm rot="0">
            <a:off x="9568785" y="4831919"/>
            <a:ext cx="7236581" cy="1046827"/>
            <a:chOff x="0" y="0"/>
            <a:chExt cx="9648775" cy="1395769"/>
          </a:xfrm>
        </p:grpSpPr>
        <p:sp>
          <p:nvSpPr>
            <p:cNvPr name="TextBox 17" id="17"/>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Establecer criterios de seleccion del modelo.</a:t>
              </a:r>
            </a:p>
          </p:txBody>
        </p:sp>
        <p:sp>
          <p:nvSpPr>
            <p:cNvPr name="TextBox 18" id="18"/>
            <p:cNvSpPr txBox="true"/>
            <p:nvPr/>
          </p:nvSpPr>
          <p:spPr>
            <a:xfrm rot="0">
              <a:off x="0" y="629208"/>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Analizar los resultados de los entrenamientos de los diferentes modelos.</a:t>
              </a:r>
            </a:p>
          </p:txBody>
        </p:sp>
      </p:grpSp>
      <p:grpSp>
        <p:nvGrpSpPr>
          <p:cNvPr name="Group 19" id="19"/>
          <p:cNvGrpSpPr/>
          <p:nvPr/>
        </p:nvGrpSpPr>
        <p:grpSpPr>
          <a:xfrm rot="0">
            <a:off x="9568785" y="6135920"/>
            <a:ext cx="7236581" cy="1457479"/>
            <a:chOff x="0" y="0"/>
            <a:chExt cx="9648775" cy="1943305"/>
          </a:xfrm>
        </p:grpSpPr>
        <p:sp>
          <p:nvSpPr>
            <p:cNvPr name="TextBox 20" id="20"/>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Utilizar frameworks y librerías relacionadas con el aprendizaje profundo.</a:t>
              </a:r>
            </a:p>
          </p:txBody>
        </p:sp>
        <p:sp>
          <p:nvSpPr>
            <p:cNvPr name="TextBox 21" id="21"/>
            <p:cNvSpPr txBox="true"/>
            <p:nvPr/>
          </p:nvSpPr>
          <p:spPr>
            <a:xfrm rot="0">
              <a:off x="0" y="1176744"/>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Familiarizarse con el manejo de las herramientas con mayor implantación dentro del aprendizaje profundo.</a:t>
              </a:r>
            </a:p>
          </p:txBody>
        </p:sp>
      </p:grpSp>
      <p:sp>
        <p:nvSpPr>
          <p:cNvPr name="TextBox 22" id="22"/>
          <p:cNvSpPr txBox="true"/>
          <p:nvPr/>
        </p:nvSpPr>
        <p:spPr>
          <a:xfrm rot="0">
            <a:off x="717701" y="1840907"/>
            <a:ext cx="5401900" cy="930336"/>
          </a:xfrm>
          <a:prstGeom prst="rect">
            <a:avLst/>
          </a:prstGeom>
        </p:spPr>
        <p:txBody>
          <a:bodyPr anchor="t" rtlCol="false" tIns="0" lIns="0" bIns="0" rIns="0">
            <a:spAutoFit/>
          </a:bodyPr>
          <a:lstStyle/>
          <a:p>
            <a:pPr algn="ctr">
              <a:lnSpc>
                <a:spcPts val="7103"/>
              </a:lnSpc>
            </a:pPr>
            <a:r>
              <a:rPr lang="en-US" sz="6399" spc="-166">
                <a:solidFill>
                  <a:srgbClr val="EFEFEF"/>
                </a:solidFill>
                <a:latin typeface="Cy Grotesk Grand Demi"/>
              </a:rPr>
              <a:t>Objetivos</a:t>
            </a:r>
          </a:p>
        </p:txBody>
      </p:sp>
      <p:grpSp>
        <p:nvGrpSpPr>
          <p:cNvPr name="Group 23" id="23"/>
          <p:cNvGrpSpPr/>
          <p:nvPr/>
        </p:nvGrpSpPr>
        <p:grpSpPr>
          <a:xfrm rot="0">
            <a:off x="8325175" y="7732915"/>
            <a:ext cx="987547" cy="987547"/>
            <a:chOff x="0" y="0"/>
            <a:chExt cx="1316729" cy="1316729"/>
          </a:xfrm>
        </p:grpSpPr>
        <p:sp>
          <p:nvSpPr>
            <p:cNvPr name="Freeform 24" id="24"/>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4</a:t>
              </a:r>
            </a:p>
          </p:txBody>
        </p:sp>
      </p:grpSp>
      <p:grpSp>
        <p:nvGrpSpPr>
          <p:cNvPr name="Group 26" id="26"/>
          <p:cNvGrpSpPr/>
          <p:nvPr/>
        </p:nvGrpSpPr>
        <p:grpSpPr>
          <a:xfrm rot="0">
            <a:off x="8325175" y="6370886"/>
            <a:ext cx="987547" cy="987547"/>
            <a:chOff x="0" y="0"/>
            <a:chExt cx="1316729" cy="1316729"/>
          </a:xfrm>
        </p:grpSpPr>
        <p:sp>
          <p:nvSpPr>
            <p:cNvPr name="Freeform 27" id="27"/>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3</a:t>
              </a:r>
            </a:p>
          </p:txBody>
        </p:sp>
      </p:grpSp>
      <p:grpSp>
        <p:nvGrpSpPr>
          <p:cNvPr name="Group 29" id="29"/>
          <p:cNvGrpSpPr/>
          <p:nvPr/>
        </p:nvGrpSpPr>
        <p:grpSpPr>
          <a:xfrm rot="0">
            <a:off x="9568785" y="7850574"/>
            <a:ext cx="7236581" cy="752229"/>
            <a:chOff x="0" y="0"/>
            <a:chExt cx="9648775" cy="1002971"/>
          </a:xfrm>
        </p:grpSpPr>
        <p:sp>
          <p:nvSpPr>
            <p:cNvPr name="TextBox 30" id="30"/>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Hacer una prueba de concepto.</a:t>
              </a:r>
            </a:p>
          </p:txBody>
        </p:sp>
        <p:sp>
          <p:nvSpPr>
            <p:cNvPr name="TextBox 31" id="31"/>
            <p:cNvSpPr txBox="true"/>
            <p:nvPr/>
          </p:nvSpPr>
          <p:spPr>
            <a:xfrm rot="0">
              <a:off x="0" y="629208"/>
              <a:ext cx="9648775" cy="373764"/>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Desarrollar una aplicación web</a:t>
              </a:r>
            </a:p>
          </p:txBody>
        </p:sp>
      </p:grpSp>
      <p:grpSp>
        <p:nvGrpSpPr>
          <p:cNvPr name="Group 32" id="32"/>
          <p:cNvGrpSpPr/>
          <p:nvPr/>
        </p:nvGrpSpPr>
        <p:grpSpPr>
          <a:xfrm rot="0">
            <a:off x="8325175" y="4938672"/>
            <a:ext cx="987547" cy="987547"/>
            <a:chOff x="0" y="0"/>
            <a:chExt cx="1316729" cy="1316729"/>
          </a:xfrm>
        </p:grpSpPr>
        <p:sp>
          <p:nvSpPr>
            <p:cNvPr name="Freeform 33" id="33"/>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grpSp>
        <p:nvGrpSpPr>
          <p:cNvPr name="Group 35" id="35"/>
          <p:cNvGrpSpPr/>
          <p:nvPr/>
        </p:nvGrpSpPr>
        <p:grpSpPr>
          <a:xfrm rot="0">
            <a:off x="8325175" y="3369586"/>
            <a:ext cx="987547" cy="987547"/>
            <a:chOff x="0" y="0"/>
            <a:chExt cx="1316729" cy="1316729"/>
          </a:xfrm>
        </p:grpSpPr>
        <p:sp>
          <p:nvSpPr>
            <p:cNvPr name="Freeform 36" id="36"/>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6706607" y="1300036"/>
            <a:ext cx="7719382" cy="1934845"/>
          </a:xfrm>
          <a:prstGeom prst="rect">
            <a:avLst/>
          </a:prstGeom>
        </p:spPr>
        <p:txBody>
          <a:bodyPr anchor="t" rtlCol="false" tIns="0" lIns="0" bIns="0" rIns="0">
            <a:spAutoFit/>
          </a:bodyPr>
          <a:lstStyle/>
          <a:p>
            <a:pPr>
              <a:lnSpc>
                <a:spcPts val="3080"/>
              </a:lnSpc>
            </a:pPr>
            <a:r>
              <a:rPr lang="en-US" sz="2200">
                <a:solidFill>
                  <a:srgbClr val="000000"/>
                </a:solidFill>
                <a:latin typeface="Cy Grotesk Key"/>
              </a:rPr>
              <a:t>Arthur Samuel (</a:t>
            </a:r>
            <a:r>
              <a:rPr lang="en-US" sz="2200">
                <a:solidFill>
                  <a:srgbClr val="000000"/>
                </a:solidFill>
                <a:latin typeface="Cy Grotesk Key Bold"/>
              </a:rPr>
              <a:t>1959,</a:t>
            </a:r>
            <a:r>
              <a:rPr lang="en-US" sz="2200">
                <a:solidFill>
                  <a:srgbClr val="000000"/>
                </a:solidFill>
                <a:latin typeface="Cy Grotesk Key"/>
              </a:rPr>
              <a:t> IBM): acuñó el término machine learning o aprendizaje automático como el campo de estudio que confiere a los ordenadores la capacidad de aprender sin ser programados explícitamente.</a:t>
            </a:r>
          </a:p>
          <a:p>
            <a:pPr>
              <a:lnSpc>
                <a:spcPts val="3080"/>
              </a:lnSpc>
              <a:spcBef>
                <a:spcPct val="0"/>
              </a:spcBef>
            </a:pPr>
          </a:p>
        </p:txBody>
      </p:sp>
      <p:sp>
        <p:nvSpPr>
          <p:cNvPr name="TextBox 7" id="7"/>
          <p:cNvSpPr txBox="true"/>
          <p:nvPr/>
        </p:nvSpPr>
        <p:spPr>
          <a:xfrm rot="0">
            <a:off x="1398126" y="1253028"/>
            <a:ext cx="5114340" cy="1706880"/>
          </a:xfrm>
          <a:prstGeom prst="rect">
            <a:avLst/>
          </a:prstGeom>
        </p:spPr>
        <p:txBody>
          <a:bodyPr anchor="t" rtlCol="false" tIns="0" lIns="0" bIns="0" rIns="0">
            <a:spAutoFit/>
          </a:bodyPr>
          <a:lstStyle/>
          <a:p>
            <a:pPr>
              <a:lnSpc>
                <a:spcPts val="6660"/>
              </a:lnSpc>
            </a:pPr>
            <a:r>
              <a:rPr lang="en-US" sz="6000" spc="-156">
                <a:solidFill>
                  <a:srgbClr val="000000"/>
                </a:solidFill>
                <a:latin typeface="Cy Grotesk Grand Demi"/>
              </a:rPr>
              <a:t>Marco teórico</a:t>
            </a:r>
          </a:p>
        </p:txBody>
      </p:sp>
      <p:grpSp>
        <p:nvGrpSpPr>
          <p:cNvPr name="Group 8" id="8"/>
          <p:cNvGrpSpPr/>
          <p:nvPr/>
        </p:nvGrpSpPr>
        <p:grpSpPr>
          <a:xfrm rot="0">
            <a:off x="1506058" y="4086535"/>
            <a:ext cx="9168172" cy="3989414"/>
            <a:chOff x="0" y="0"/>
            <a:chExt cx="12224229" cy="5319218"/>
          </a:xfrm>
        </p:grpSpPr>
        <p:grpSp>
          <p:nvGrpSpPr>
            <p:cNvPr name="Group 9" id="9"/>
            <p:cNvGrpSpPr/>
            <p:nvPr/>
          </p:nvGrpSpPr>
          <p:grpSpPr>
            <a:xfrm rot="0">
              <a:off x="0" y="1002129"/>
              <a:ext cx="1588051" cy="2461220"/>
              <a:chOff x="0" y="0"/>
              <a:chExt cx="420143" cy="651153"/>
            </a:xfrm>
          </p:grpSpPr>
          <p:sp>
            <p:nvSpPr>
              <p:cNvPr name="Freeform 10" id="10"/>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800202"/>
                </a:solidFill>
              </a:ln>
            </p:spPr>
          </p:sp>
          <p:sp>
            <p:nvSpPr>
              <p:cNvPr name="TextBox 11" id="11"/>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entranamiento</a:t>
                </a:r>
              </a:p>
            </p:txBody>
          </p:sp>
        </p:grpSp>
        <p:grpSp>
          <p:nvGrpSpPr>
            <p:cNvPr name="Group 12" id="12"/>
            <p:cNvGrpSpPr/>
            <p:nvPr/>
          </p:nvGrpSpPr>
          <p:grpSpPr>
            <a:xfrm rot="0">
              <a:off x="4536496" y="1004592"/>
              <a:ext cx="2866507" cy="2458757"/>
              <a:chOff x="0" y="0"/>
              <a:chExt cx="758378" cy="650501"/>
            </a:xfrm>
          </p:grpSpPr>
          <p:sp>
            <p:nvSpPr>
              <p:cNvPr name="Freeform 13" id="13"/>
              <p:cNvSpPr/>
              <p:nvPr/>
            </p:nvSpPr>
            <p:spPr>
              <a:xfrm flipH="false" flipV="false" rot="0">
                <a:off x="0" y="0"/>
                <a:ext cx="758378" cy="650501"/>
              </a:xfrm>
              <a:custGeom>
                <a:avLst/>
                <a:gdLst/>
                <a:ahLst/>
                <a:cxnLst/>
                <a:rect r="r" b="b" t="t" l="l"/>
                <a:pathLst>
                  <a:path h="650501" w="758378">
                    <a:moveTo>
                      <a:pt x="0" y="0"/>
                    </a:moveTo>
                    <a:lnTo>
                      <a:pt x="758378" y="0"/>
                    </a:lnTo>
                    <a:lnTo>
                      <a:pt x="758378" y="650501"/>
                    </a:lnTo>
                    <a:lnTo>
                      <a:pt x="0" y="650501"/>
                    </a:lnTo>
                    <a:close/>
                  </a:path>
                </a:pathLst>
              </a:custGeom>
              <a:solidFill>
                <a:srgbClr val="38B6FF"/>
              </a:solidFill>
              <a:ln w="19050">
                <a:solidFill>
                  <a:srgbClr val="0E268D"/>
                </a:solidFill>
              </a:ln>
            </p:spPr>
          </p:sp>
          <p:sp>
            <p:nvSpPr>
              <p:cNvPr name="TextBox 14" id="14"/>
              <p:cNvSpPr txBox="true"/>
              <p:nvPr/>
            </p:nvSpPr>
            <p:spPr>
              <a:xfrm>
                <a:off x="0" y="-28575"/>
                <a:ext cx="812800" cy="841375"/>
              </a:xfrm>
              <a:prstGeom prst="rect">
                <a:avLst/>
              </a:prstGeom>
            </p:spPr>
            <p:txBody>
              <a:bodyPr anchor="ctr" rtlCol="false" tIns="53337" lIns="53337" bIns="53337" rIns="53337"/>
              <a:lstStyle/>
              <a:p>
                <a:pPr algn="ctr">
                  <a:lnSpc>
                    <a:spcPts val="1680"/>
                  </a:lnSpc>
                </a:pPr>
              </a:p>
            </p:txBody>
          </p:sp>
        </p:grpSp>
        <p:grpSp>
          <p:nvGrpSpPr>
            <p:cNvPr name="Group 15" id="15"/>
            <p:cNvGrpSpPr/>
            <p:nvPr/>
          </p:nvGrpSpPr>
          <p:grpSpPr>
            <a:xfrm rot="0">
              <a:off x="10596175" y="1002129"/>
              <a:ext cx="1588051" cy="2461220"/>
              <a:chOff x="0" y="0"/>
              <a:chExt cx="420143" cy="651153"/>
            </a:xfrm>
          </p:grpSpPr>
          <p:sp>
            <p:nvSpPr>
              <p:cNvPr name="Freeform 16" id="16"/>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C2002F"/>
                </a:solidFill>
              </a:ln>
            </p:spPr>
          </p:sp>
          <p:sp>
            <p:nvSpPr>
              <p:cNvPr name="TextBox 17" id="17"/>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validación</a:t>
                </a:r>
              </a:p>
            </p:txBody>
          </p:sp>
        </p:grpSp>
        <p:grpSp>
          <p:nvGrpSpPr>
            <p:cNvPr name="Group 18" id="18"/>
            <p:cNvGrpSpPr/>
            <p:nvPr/>
          </p:nvGrpSpPr>
          <p:grpSpPr>
            <a:xfrm rot="0">
              <a:off x="8509746" y="1004592"/>
              <a:ext cx="1034479" cy="1034479"/>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0" id="20"/>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X</a:t>
                </a:r>
              </a:p>
            </p:txBody>
          </p:sp>
        </p:grpSp>
        <p:grpSp>
          <p:nvGrpSpPr>
            <p:cNvPr name="Group 21" id="21"/>
            <p:cNvGrpSpPr/>
            <p:nvPr/>
          </p:nvGrpSpPr>
          <p:grpSpPr>
            <a:xfrm rot="0">
              <a:off x="8509746" y="2428869"/>
              <a:ext cx="1034479" cy="1034479"/>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3" id="23"/>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Y</a:t>
                </a:r>
              </a:p>
            </p:txBody>
          </p:sp>
        </p:grpSp>
        <p:sp>
          <p:nvSpPr>
            <p:cNvPr name="AutoShape 24" id="24"/>
            <p:cNvSpPr/>
            <p:nvPr/>
          </p:nvSpPr>
          <p:spPr>
            <a:xfrm>
              <a:off x="9930158" y="2217995"/>
              <a:ext cx="512633" cy="0"/>
            </a:xfrm>
            <a:prstGeom prst="line">
              <a:avLst/>
            </a:prstGeom>
            <a:ln cap="flat" w="76200">
              <a:solidFill>
                <a:srgbClr val="000000"/>
              </a:solidFill>
              <a:prstDash val="solid"/>
              <a:headEnd type="none" len="sm" w="sm"/>
              <a:tailEnd type="triangle" len="med" w="lg"/>
            </a:ln>
          </p:spPr>
        </p:sp>
        <p:sp>
          <p:nvSpPr>
            <p:cNvPr name="AutoShape 25" id="25"/>
            <p:cNvSpPr/>
            <p:nvPr/>
          </p:nvSpPr>
          <p:spPr>
            <a:xfrm>
              <a:off x="9928747" y="608628"/>
              <a:ext cx="0" cy="3176426"/>
            </a:xfrm>
            <a:prstGeom prst="line">
              <a:avLst/>
            </a:prstGeom>
            <a:ln cap="flat" w="76200">
              <a:solidFill>
                <a:srgbClr val="000000"/>
              </a:solidFill>
              <a:prstDash val="solid"/>
              <a:headEnd type="none" len="sm" w="sm"/>
              <a:tailEnd type="none" len="sm" w="sm"/>
            </a:ln>
          </p:spPr>
        </p:sp>
        <p:sp>
          <p:nvSpPr>
            <p:cNvPr name="AutoShape 26" id="26"/>
            <p:cNvSpPr/>
            <p:nvPr/>
          </p:nvSpPr>
          <p:spPr>
            <a:xfrm>
              <a:off x="9432256" y="3745051"/>
              <a:ext cx="496491" cy="0"/>
            </a:xfrm>
            <a:prstGeom prst="line">
              <a:avLst/>
            </a:prstGeom>
            <a:ln cap="flat" w="76200">
              <a:solidFill>
                <a:srgbClr val="000000"/>
              </a:solidFill>
              <a:prstDash val="solid"/>
              <a:headEnd type="none" len="sm" w="sm"/>
              <a:tailEnd type="none" len="sm" w="sm"/>
            </a:ln>
          </p:spPr>
        </p:sp>
        <p:sp>
          <p:nvSpPr>
            <p:cNvPr name="AutoShape 27" id="27"/>
            <p:cNvSpPr/>
            <p:nvPr/>
          </p:nvSpPr>
          <p:spPr>
            <a:xfrm>
              <a:off x="9477554" y="608628"/>
              <a:ext cx="496491" cy="0"/>
            </a:xfrm>
            <a:prstGeom prst="line">
              <a:avLst/>
            </a:prstGeom>
            <a:ln cap="flat" w="76200">
              <a:solidFill>
                <a:srgbClr val="000000"/>
              </a:solidFill>
              <a:prstDash val="solid"/>
              <a:headEnd type="none" len="sm" w="sm"/>
              <a:tailEnd type="none" len="sm" w="sm"/>
            </a:ln>
          </p:spPr>
        </p:sp>
        <p:sp>
          <p:nvSpPr>
            <p:cNvPr name="AutoShape 28" id="28"/>
            <p:cNvSpPr/>
            <p:nvPr/>
          </p:nvSpPr>
          <p:spPr>
            <a:xfrm flipV="true">
              <a:off x="9026981" y="335653"/>
              <a:ext cx="9767" cy="465944"/>
            </a:xfrm>
            <a:prstGeom prst="line">
              <a:avLst/>
            </a:prstGeom>
            <a:ln cap="flat" w="38100">
              <a:solidFill>
                <a:srgbClr val="000000"/>
              </a:solidFill>
              <a:prstDash val="solid"/>
              <a:headEnd type="none" len="sm" w="sm"/>
              <a:tailEnd type="none" len="sm" w="sm"/>
            </a:ln>
          </p:spPr>
        </p:sp>
        <p:sp>
          <p:nvSpPr>
            <p:cNvPr name="AutoShape 29" id="29"/>
            <p:cNvSpPr/>
            <p:nvPr/>
          </p:nvSpPr>
          <p:spPr>
            <a:xfrm>
              <a:off x="8489745" y="799800"/>
              <a:ext cx="1034479" cy="0"/>
            </a:xfrm>
            <a:prstGeom prst="line">
              <a:avLst/>
            </a:prstGeom>
            <a:ln cap="flat" w="38100">
              <a:solidFill>
                <a:srgbClr val="000000"/>
              </a:solidFill>
              <a:prstDash val="solid"/>
              <a:headEnd type="none" len="sm" w="sm"/>
              <a:tailEnd type="none" len="sm" w="sm"/>
            </a:ln>
          </p:spPr>
        </p:sp>
        <p:sp>
          <p:nvSpPr>
            <p:cNvPr name="AutoShape 30" id="30"/>
            <p:cNvSpPr/>
            <p:nvPr/>
          </p:nvSpPr>
          <p:spPr>
            <a:xfrm flipV="true">
              <a:off x="9524224" y="779798"/>
              <a:ext cx="0" cy="244272"/>
            </a:xfrm>
            <a:prstGeom prst="line">
              <a:avLst/>
            </a:prstGeom>
            <a:ln cap="flat" w="38100">
              <a:solidFill>
                <a:srgbClr val="000000"/>
              </a:solidFill>
              <a:prstDash val="solid"/>
              <a:headEnd type="none" len="sm" w="sm"/>
              <a:tailEnd type="none" len="sm" w="sm"/>
            </a:ln>
          </p:spPr>
        </p:sp>
        <p:sp>
          <p:nvSpPr>
            <p:cNvPr name="AutoShape 31" id="31"/>
            <p:cNvSpPr/>
            <p:nvPr/>
          </p:nvSpPr>
          <p:spPr>
            <a:xfrm flipV="true">
              <a:off x="8489745" y="779798"/>
              <a:ext cx="0" cy="244272"/>
            </a:xfrm>
            <a:prstGeom prst="line">
              <a:avLst/>
            </a:prstGeom>
            <a:ln cap="flat" w="38100">
              <a:solidFill>
                <a:srgbClr val="000000"/>
              </a:solidFill>
              <a:prstDash val="solid"/>
              <a:headEnd type="none" len="sm" w="sm"/>
              <a:tailEnd type="none" len="sm" w="sm"/>
            </a:ln>
          </p:spPr>
        </p:sp>
        <p:sp>
          <p:nvSpPr>
            <p:cNvPr name="TextBox 32" id="32"/>
            <p:cNvSpPr txBox="true"/>
            <p:nvPr/>
          </p:nvSpPr>
          <p:spPr>
            <a:xfrm rot="0">
              <a:off x="5467071" y="-28575"/>
              <a:ext cx="3684706"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Reentranamiento del algoritmo</a:t>
              </a:r>
            </a:p>
            <a:p>
              <a:pPr algn="ctr">
                <a:lnSpc>
                  <a:spcPts val="2057"/>
                </a:lnSpc>
              </a:pPr>
              <a:r>
                <a:rPr lang="en-US" sz="1469">
                  <a:solidFill>
                    <a:srgbClr val="000000"/>
                  </a:solidFill>
                  <a:latin typeface="Lato Bold"/>
                </a:rPr>
                <a:t>Optimización de variables</a:t>
              </a:r>
            </a:p>
          </p:txBody>
        </p:sp>
        <p:sp>
          <p:nvSpPr>
            <p:cNvPr name="AutoShape 33" id="33"/>
            <p:cNvSpPr/>
            <p:nvPr/>
          </p:nvSpPr>
          <p:spPr>
            <a:xfrm flipV="true">
              <a:off x="5366378" y="341801"/>
              <a:ext cx="3690368" cy="20001"/>
            </a:xfrm>
            <a:prstGeom prst="line">
              <a:avLst/>
            </a:prstGeom>
            <a:ln cap="flat" w="38100">
              <a:solidFill>
                <a:srgbClr val="000000"/>
              </a:solidFill>
              <a:prstDash val="solid"/>
              <a:headEnd type="none" len="sm" w="sm"/>
              <a:tailEnd type="none" len="sm" w="sm"/>
            </a:ln>
          </p:spPr>
        </p:sp>
        <p:sp>
          <p:nvSpPr>
            <p:cNvPr name="AutoShape 34" id="34"/>
            <p:cNvSpPr/>
            <p:nvPr/>
          </p:nvSpPr>
          <p:spPr>
            <a:xfrm flipV="true">
              <a:off x="5366270" y="351801"/>
              <a:ext cx="0" cy="652790"/>
            </a:xfrm>
            <a:prstGeom prst="line">
              <a:avLst/>
            </a:prstGeom>
            <a:ln cap="flat" w="38100">
              <a:solidFill>
                <a:srgbClr val="000000"/>
              </a:solidFill>
              <a:prstDash val="solid"/>
              <a:headEnd type="none" len="sm" w="sm"/>
              <a:tailEnd type="none" len="sm" w="sm"/>
            </a:ln>
          </p:spPr>
        </p:sp>
        <p:sp>
          <p:nvSpPr>
            <p:cNvPr name="AutoShape 35" id="35"/>
            <p:cNvSpPr/>
            <p:nvPr/>
          </p:nvSpPr>
          <p:spPr>
            <a:xfrm flipV="true">
              <a:off x="6036421" y="1495163"/>
              <a:ext cx="2433322" cy="26669"/>
            </a:xfrm>
            <a:prstGeom prst="line">
              <a:avLst/>
            </a:prstGeom>
            <a:ln cap="flat" w="50800">
              <a:solidFill>
                <a:srgbClr val="000000"/>
              </a:solidFill>
              <a:prstDash val="sysDot"/>
              <a:headEnd type="none" len="sm" w="sm"/>
              <a:tailEnd type="none" len="sm" w="sm"/>
            </a:ln>
          </p:spPr>
        </p:sp>
        <p:sp>
          <p:nvSpPr>
            <p:cNvPr name="AutoShape 36" id="36"/>
            <p:cNvSpPr/>
            <p:nvPr/>
          </p:nvSpPr>
          <p:spPr>
            <a:xfrm flipV="true">
              <a:off x="6036129" y="2932774"/>
              <a:ext cx="2433322" cy="26669"/>
            </a:xfrm>
            <a:prstGeom prst="line">
              <a:avLst/>
            </a:prstGeom>
            <a:ln cap="flat" w="50800">
              <a:solidFill>
                <a:srgbClr val="000000"/>
              </a:solidFill>
              <a:prstDash val="sysDot"/>
              <a:headEnd type="none" len="sm" w="sm"/>
              <a:tailEnd type="none" len="sm" w="sm"/>
            </a:ln>
          </p:spPr>
        </p:sp>
        <p:sp>
          <p:nvSpPr>
            <p:cNvPr name="AutoShape 37" id="37"/>
            <p:cNvSpPr/>
            <p:nvPr/>
          </p:nvSpPr>
          <p:spPr>
            <a:xfrm>
              <a:off x="4601008" y="1296058"/>
              <a:ext cx="591177" cy="0"/>
            </a:xfrm>
            <a:prstGeom prst="line">
              <a:avLst/>
            </a:prstGeom>
            <a:ln cap="flat" w="50800">
              <a:solidFill>
                <a:srgbClr val="000000"/>
              </a:solidFill>
              <a:prstDash val="sysDot"/>
              <a:headEnd type="none" len="sm" w="sm"/>
              <a:tailEnd type="none" len="sm" w="sm"/>
            </a:ln>
          </p:spPr>
        </p:sp>
        <p:sp>
          <p:nvSpPr>
            <p:cNvPr name="AutoShape 38" id="38"/>
            <p:cNvSpPr/>
            <p:nvPr/>
          </p:nvSpPr>
          <p:spPr>
            <a:xfrm>
              <a:off x="4603167" y="1723611"/>
              <a:ext cx="591177" cy="0"/>
            </a:xfrm>
            <a:prstGeom prst="line">
              <a:avLst/>
            </a:prstGeom>
            <a:ln cap="flat" w="50800">
              <a:solidFill>
                <a:srgbClr val="000000"/>
              </a:solidFill>
              <a:prstDash val="sysDot"/>
              <a:headEnd type="none" len="sm" w="sm"/>
              <a:tailEnd type="none" len="sm" w="sm"/>
            </a:ln>
          </p:spPr>
        </p:sp>
        <p:sp>
          <p:nvSpPr>
            <p:cNvPr name="AutoShape 39" id="39"/>
            <p:cNvSpPr/>
            <p:nvPr/>
          </p:nvSpPr>
          <p:spPr>
            <a:xfrm>
              <a:off x="5165517" y="1269389"/>
              <a:ext cx="0" cy="494695"/>
            </a:xfrm>
            <a:prstGeom prst="line">
              <a:avLst/>
            </a:prstGeom>
            <a:ln cap="flat" w="50800">
              <a:solidFill>
                <a:srgbClr val="000000"/>
              </a:solidFill>
              <a:prstDash val="sysDot"/>
              <a:headEnd type="none" len="sm" w="sm"/>
              <a:tailEnd type="none" len="sm" w="sm"/>
            </a:ln>
          </p:spPr>
        </p:sp>
        <p:sp>
          <p:nvSpPr>
            <p:cNvPr name="AutoShape 40" id="40"/>
            <p:cNvSpPr/>
            <p:nvPr/>
          </p:nvSpPr>
          <p:spPr>
            <a:xfrm>
              <a:off x="4603167" y="2065739"/>
              <a:ext cx="591177" cy="0"/>
            </a:xfrm>
            <a:prstGeom prst="line">
              <a:avLst/>
            </a:prstGeom>
            <a:ln cap="flat" w="50800">
              <a:solidFill>
                <a:srgbClr val="000000"/>
              </a:solidFill>
              <a:prstDash val="sysDot"/>
              <a:headEnd type="none" len="sm" w="sm"/>
              <a:tailEnd type="none" len="sm" w="sm"/>
            </a:ln>
          </p:spPr>
        </p:sp>
        <p:sp>
          <p:nvSpPr>
            <p:cNvPr name="AutoShape 41" id="41"/>
            <p:cNvSpPr/>
            <p:nvPr/>
          </p:nvSpPr>
          <p:spPr>
            <a:xfrm>
              <a:off x="4605326" y="2573769"/>
              <a:ext cx="591177" cy="0"/>
            </a:xfrm>
            <a:prstGeom prst="line">
              <a:avLst/>
            </a:prstGeom>
            <a:ln cap="flat" w="50800">
              <a:solidFill>
                <a:srgbClr val="000000"/>
              </a:solidFill>
              <a:prstDash val="sysDot"/>
              <a:headEnd type="none" len="sm" w="sm"/>
              <a:tailEnd type="none" len="sm" w="sm"/>
            </a:ln>
          </p:spPr>
        </p:sp>
        <p:sp>
          <p:nvSpPr>
            <p:cNvPr name="AutoShape 42" id="42"/>
            <p:cNvSpPr/>
            <p:nvPr/>
          </p:nvSpPr>
          <p:spPr>
            <a:xfrm>
              <a:off x="5167676" y="2039071"/>
              <a:ext cx="0" cy="494695"/>
            </a:xfrm>
            <a:prstGeom prst="line">
              <a:avLst/>
            </a:prstGeom>
            <a:ln cap="flat" w="50800">
              <a:solidFill>
                <a:srgbClr val="000000"/>
              </a:solidFill>
              <a:prstDash val="sysDot"/>
              <a:headEnd type="none" len="sm" w="sm"/>
              <a:tailEnd type="none" len="sm" w="sm"/>
            </a:ln>
          </p:spPr>
        </p:sp>
        <p:sp>
          <p:nvSpPr>
            <p:cNvPr name="AutoShape 43" id="43"/>
            <p:cNvSpPr/>
            <p:nvPr/>
          </p:nvSpPr>
          <p:spPr>
            <a:xfrm>
              <a:off x="4605326" y="2835421"/>
              <a:ext cx="591177" cy="0"/>
            </a:xfrm>
            <a:prstGeom prst="line">
              <a:avLst/>
            </a:prstGeom>
            <a:ln cap="flat" w="50800">
              <a:solidFill>
                <a:srgbClr val="000000"/>
              </a:solidFill>
              <a:prstDash val="sysDot"/>
              <a:headEnd type="none" len="sm" w="sm"/>
              <a:tailEnd type="none" len="sm" w="sm"/>
            </a:ln>
          </p:spPr>
        </p:sp>
        <p:sp>
          <p:nvSpPr>
            <p:cNvPr name="AutoShape 44" id="44"/>
            <p:cNvSpPr/>
            <p:nvPr/>
          </p:nvSpPr>
          <p:spPr>
            <a:xfrm>
              <a:off x="4607485" y="3262975"/>
              <a:ext cx="591177" cy="0"/>
            </a:xfrm>
            <a:prstGeom prst="line">
              <a:avLst/>
            </a:prstGeom>
            <a:ln cap="flat" w="50800">
              <a:solidFill>
                <a:srgbClr val="000000"/>
              </a:solidFill>
              <a:prstDash val="sysDot"/>
              <a:headEnd type="none" len="sm" w="sm"/>
              <a:tailEnd type="none" len="sm" w="sm"/>
            </a:ln>
          </p:spPr>
        </p:sp>
        <p:sp>
          <p:nvSpPr>
            <p:cNvPr name="AutoShape 45" id="45"/>
            <p:cNvSpPr/>
            <p:nvPr/>
          </p:nvSpPr>
          <p:spPr>
            <a:xfrm>
              <a:off x="5169835" y="2808753"/>
              <a:ext cx="0" cy="494695"/>
            </a:xfrm>
            <a:prstGeom prst="line">
              <a:avLst/>
            </a:prstGeom>
            <a:ln cap="flat" w="50800">
              <a:solidFill>
                <a:srgbClr val="000000"/>
              </a:solidFill>
              <a:prstDash val="sysDot"/>
              <a:headEnd type="none" len="sm" w="sm"/>
              <a:tailEnd type="none" len="sm" w="sm"/>
            </a:ln>
          </p:spPr>
        </p:sp>
        <p:sp>
          <p:nvSpPr>
            <p:cNvPr name="AutoShape 46" id="46"/>
            <p:cNvSpPr/>
            <p:nvPr/>
          </p:nvSpPr>
          <p:spPr>
            <a:xfrm>
              <a:off x="4536496" y="2352259"/>
              <a:ext cx="1529515" cy="0"/>
            </a:xfrm>
            <a:prstGeom prst="line">
              <a:avLst/>
            </a:prstGeom>
            <a:ln cap="flat" w="50800">
              <a:solidFill>
                <a:srgbClr val="000000"/>
              </a:solidFill>
              <a:prstDash val="sysDot"/>
              <a:headEnd type="none" len="sm" w="sm"/>
              <a:tailEnd type="none" len="sm" w="sm"/>
            </a:ln>
          </p:spPr>
        </p:sp>
        <p:sp>
          <p:nvSpPr>
            <p:cNvPr name="AutoShape 47" id="47"/>
            <p:cNvSpPr/>
            <p:nvPr/>
          </p:nvSpPr>
          <p:spPr>
            <a:xfrm>
              <a:off x="6062505" y="1539023"/>
              <a:ext cx="7013" cy="1389894"/>
            </a:xfrm>
            <a:prstGeom prst="line">
              <a:avLst/>
            </a:prstGeom>
            <a:ln cap="flat" w="50800">
              <a:solidFill>
                <a:srgbClr val="000000"/>
              </a:solidFill>
              <a:prstDash val="sysDot"/>
              <a:headEnd type="none" len="sm" w="sm"/>
              <a:tailEnd type="none" len="sm" w="sm"/>
            </a:ln>
          </p:spPr>
        </p:sp>
        <p:sp>
          <p:nvSpPr>
            <p:cNvPr name="AutoShape 48" id="48"/>
            <p:cNvSpPr/>
            <p:nvPr/>
          </p:nvSpPr>
          <p:spPr>
            <a:xfrm>
              <a:off x="5145685" y="1588501"/>
              <a:ext cx="890736" cy="0"/>
            </a:xfrm>
            <a:prstGeom prst="line">
              <a:avLst/>
            </a:prstGeom>
            <a:ln cap="flat" w="50800">
              <a:solidFill>
                <a:srgbClr val="000000"/>
              </a:solidFill>
              <a:prstDash val="sysDot"/>
              <a:headEnd type="none" len="sm" w="sm"/>
              <a:tailEnd type="none" len="sm" w="sm"/>
            </a:ln>
          </p:spPr>
        </p:sp>
        <p:sp>
          <p:nvSpPr>
            <p:cNvPr name="AutoShape 49" id="49"/>
            <p:cNvSpPr/>
            <p:nvPr/>
          </p:nvSpPr>
          <p:spPr>
            <a:xfrm>
              <a:off x="5165517" y="2919440"/>
              <a:ext cx="890736" cy="0"/>
            </a:xfrm>
            <a:prstGeom prst="line">
              <a:avLst/>
            </a:prstGeom>
            <a:ln cap="flat" w="50800">
              <a:solidFill>
                <a:srgbClr val="000000"/>
              </a:solidFill>
              <a:prstDash val="sysDot"/>
              <a:headEnd type="none" len="sm" w="sm"/>
              <a:tailEnd type="none" len="sm" w="sm"/>
            </a:ln>
          </p:spPr>
        </p:sp>
        <p:sp>
          <p:nvSpPr>
            <p:cNvPr name="AutoShape 50" id="50"/>
            <p:cNvSpPr/>
            <p:nvPr/>
          </p:nvSpPr>
          <p:spPr>
            <a:xfrm>
              <a:off x="2191647" y="1696942"/>
              <a:ext cx="2385787" cy="6668"/>
            </a:xfrm>
            <a:prstGeom prst="line">
              <a:avLst/>
            </a:prstGeom>
            <a:ln cap="flat" w="38100">
              <a:solidFill>
                <a:srgbClr val="000000"/>
              </a:solidFill>
              <a:prstDash val="solid"/>
              <a:headEnd type="none" len="sm" w="sm"/>
              <a:tailEnd type="none" len="sm" w="sm"/>
            </a:ln>
          </p:spPr>
        </p:sp>
        <p:grpSp>
          <p:nvGrpSpPr>
            <p:cNvPr name="Group 51" id="51"/>
            <p:cNvGrpSpPr/>
            <p:nvPr/>
          </p:nvGrpSpPr>
          <p:grpSpPr>
            <a:xfrm rot="0">
              <a:off x="3384540" y="1490429"/>
              <a:ext cx="510526" cy="519702"/>
              <a:chOff x="0" y="0"/>
              <a:chExt cx="135067" cy="137495"/>
            </a:xfrm>
          </p:grpSpPr>
          <p:sp>
            <p:nvSpPr>
              <p:cNvPr name="Freeform 52" id="52"/>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8C52FF">
                      <a:alpha val="100000"/>
                    </a:srgbClr>
                  </a:gs>
                  <a:gs pos="100000">
                    <a:srgbClr val="00BF63">
                      <a:alpha val="100000"/>
                    </a:srgbClr>
                  </a:gs>
                </a:gsLst>
                <a:lin ang="0"/>
              </a:gradFill>
            </p:spPr>
          </p:sp>
          <p:sp>
            <p:nvSpPr>
              <p:cNvPr name="TextBox 53" id="53"/>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4" id="54"/>
            <p:cNvSpPr/>
            <p:nvPr/>
          </p:nvSpPr>
          <p:spPr>
            <a:xfrm>
              <a:off x="2181482" y="2065739"/>
              <a:ext cx="2385843" cy="6668"/>
            </a:xfrm>
            <a:prstGeom prst="line">
              <a:avLst/>
            </a:prstGeom>
            <a:ln cap="flat" w="38100">
              <a:solidFill>
                <a:srgbClr val="000000"/>
              </a:solidFill>
              <a:prstDash val="solid"/>
              <a:headEnd type="none" len="sm" w="sm"/>
              <a:tailEnd type="none" len="sm" w="sm"/>
            </a:ln>
          </p:spPr>
        </p:sp>
        <p:grpSp>
          <p:nvGrpSpPr>
            <p:cNvPr name="Group 55" id="55"/>
            <p:cNvGrpSpPr/>
            <p:nvPr/>
          </p:nvGrpSpPr>
          <p:grpSpPr>
            <a:xfrm rot="0">
              <a:off x="2712124" y="1764084"/>
              <a:ext cx="510526" cy="519702"/>
              <a:chOff x="0" y="0"/>
              <a:chExt cx="135067" cy="137495"/>
            </a:xfrm>
          </p:grpSpPr>
          <p:sp>
            <p:nvSpPr>
              <p:cNvPr name="Freeform 56" id="56"/>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170FF">
                      <a:alpha val="100000"/>
                    </a:srgbClr>
                  </a:gs>
                  <a:gs pos="100000">
                    <a:srgbClr val="FF66C4">
                      <a:alpha val="100000"/>
                    </a:srgbClr>
                  </a:gs>
                </a:gsLst>
                <a:lin ang="0"/>
              </a:gradFill>
            </p:spPr>
          </p:sp>
          <p:sp>
            <p:nvSpPr>
              <p:cNvPr name="TextBox 57" id="57"/>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8" id="58"/>
            <p:cNvSpPr/>
            <p:nvPr/>
          </p:nvSpPr>
          <p:spPr>
            <a:xfrm>
              <a:off x="2181538" y="1296058"/>
              <a:ext cx="2385787" cy="6668"/>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2725458" y="1002129"/>
              <a:ext cx="510526" cy="519702"/>
              <a:chOff x="0" y="0"/>
              <a:chExt cx="135067" cy="137495"/>
            </a:xfrm>
          </p:grpSpPr>
          <p:sp>
            <p:nvSpPr>
              <p:cNvPr name="Freeform 60" id="60"/>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000000">
                      <a:alpha val="100000"/>
                    </a:srgbClr>
                  </a:gs>
                  <a:gs pos="100000">
                    <a:srgbClr val="3533CD">
                      <a:alpha val="100000"/>
                    </a:srgbClr>
                  </a:gs>
                </a:gsLst>
                <a:lin ang="0"/>
              </a:gradFill>
            </p:spPr>
          </p:sp>
          <p:sp>
            <p:nvSpPr>
              <p:cNvPr name="TextBox 61" id="61"/>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2" id="62"/>
            <p:cNvSpPr/>
            <p:nvPr/>
          </p:nvSpPr>
          <p:spPr>
            <a:xfrm>
              <a:off x="2181482" y="2835421"/>
              <a:ext cx="2354857" cy="6668"/>
            </a:xfrm>
            <a:prstGeom prst="line">
              <a:avLst/>
            </a:prstGeom>
            <a:ln cap="flat" w="38100">
              <a:solidFill>
                <a:srgbClr val="000000"/>
              </a:solidFill>
              <a:prstDash val="solid"/>
              <a:headEnd type="none" len="sm" w="sm"/>
              <a:tailEnd type="none" len="sm" w="sm"/>
            </a:ln>
          </p:spPr>
        </p:sp>
        <p:grpSp>
          <p:nvGrpSpPr>
            <p:cNvPr name="Group 63" id="63"/>
            <p:cNvGrpSpPr/>
            <p:nvPr/>
          </p:nvGrpSpPr>
          <p:grpSpPr>
            <a:xfrm rot="0">
              <a:off x="2725458" y="2533766"/>
              <a:ext cx="510526" cy="519702"/>
              <a:chOff x="0" y="0"/>
              <a:chExt cx="135067" cy="137495"/>
            </a:xfrm>
          </p:grpSpPr>
          <p:sp>
            <p:nvSpPr>
              <p:cNvPr name="Freeform 64" id="64"/>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66C4">
                      <a:alpha val="100000"/>
                    </a:srgbClr>
                  </a:gs>
                  <a:gs pos="100000">
                    <a:srgbClr val="FFDE59">
                      <a:alpha val="100000"/>
                    </a:srgbClr>
                  </a:gs>
                </a:gsLst>
                <a:lin ang="0"/>
              </a:gradFill>
            </p:spPr>
          </p:sp>
          <p:sp>
            <p:nvSpPr>
              <p:cNvPr name="TextBox 65" id="65"/>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6" id="66"/>
            <p:cNvSpPr/>
            <p:nvPr/>
          </p:nvSpPr>
          <p:spPr>
            <a:xfrm>
              <a:off x="1560376" y="2352259"/>
              <a:ext cx="3017058" cy="6667"/>
            </a:xfrm>
            <a:prstGeom prst="line">
              <a:avLst/>
            </a:prstGeom>
            <a:ln cap="flat" w="38100">
              <a:solidFill>
                <a:srgbClr val="000000"/>
              </a:solidFill>
              <a:prstDash val="solid"/>
              <a:headEnd type="none" len="sm" w="sm"/>
              <a:tailEnd type="none" len="sm" w="sm"/>
            </a:ln>
          </p:spPr>
        </p:sp>
        <p:grpSp>
          <p:nvGrpSpPr>
            <p:cNvPr name="Group 67" id="67"/>
            <p:cNvGrpSpPr/>
            <p:nvPr/>
          </p:nvGrpSpPr>
          <p:grpSpPr>
            <a:xfrm rot="0">
              <a:off x="3384540" y="2169018"/>
              <a:ext cx="510526" cy="519702"/>
              <a:chOff x="0" y="0"/>
              <a:chExt cx="135067" cy="137495"/>
            </a:xfrm>
          </p:grpSpPr>
          <p:sp>
            <p:nvSpPr>
              <p:cNvPr name="Freeform 68" id="68"/>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DE0E6">
                      <a:alpha val="100000"/>
                    </a:srgbClr>
                  </a:gs>
                  <a:gs pos="100000">
                    <a:srgbClr val="004AAD">
                      <a:alpha val="100000"/>
                    </a:srgbClr>
                  </a:gs>
                </a:gsLst>
                <a:lin ang="0"/>
              </a:gradFill>
            </p:spPr>
          </p:sp>
          <p:sp>
            <p:nvSpPr>
              <p:cNvPr name="TextBox 69" id="69"/>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70" id="70"/>
            <p:cNvSpPr/>
            <p:nvPr/>
          </p:nvSpPr>
          <p:spPr>
            <a:xfrm>
              <a:off x="2181425" y="1276056"/>
              <a:ext cx="10166" cy="2006920"/>
            </a:xfrm>
            <a:prstGeom prst="line">
              <a:avLst/>
            </a:prstGeom>
            <a:ln cap="flat" w="38100">
              <a:solidFill>
                <a:srgbClr val="000000"/>
              </a:solidFill>
              <a:prstDash val="solid"/>
              <a:headEnd type="none" len="sm" w="sm"/>
              <a:tailEnd type="none" len="sm" w="sm"/>
            </a:ln>
          </p:spPr>
        </p:sp>
        <p:sp>
          <p:nvSpPr>
            <p:cNvPr name="AutoShape 71" id="71"/>
            <p:cNvSpPr/>
            <p:nvPr/>
          </p:nvSpPr>
          <p:spPr>
            <a:xfrm>
              <a:off x="2186508" y="3262975"/>
              <a:ext cx="2390925" cy="1"/>
            </a:xfrm>
            <a:prstGeom prst="line">
              <a:avLst/>
            </a:prstGeom>
            <a:ln cap="flat" w="38100">
              <a:solidFill>
                <a:srgbClr val="000000"/>
              </a:solidFill>
              <a:prstDash val="solid"/>
              <a:headEnd type="none" len="sm" w="sm"/>
              <a:tailEnd type="none" len="sm" w="sm"/>
            </a:ln>
          </p:spPr>
        </p:sp>
        <p:grpSp>
          <p:nvGrpSpPr>
            <p:cNvPr name="Group 72" id="72"/>
            <p:cNvGrpSpPr/>
            <p:nvPr/>
          </p:nvGrpSpPr>
          <p:grpSpPr>
            <a:xfrm rot="0">
              <a:off x="3384540" y="3003124"/>
              <a:ext cx="510526" cy="519702"/>
              <a:chOff x="0" y="0"/>
              <a:chExt cx="135067" cy="137495"/>
            </a:xfrm>
          </p:grpSpPr>
          <p:sp>
            <p:nvSpPr>
              <p:cNvPr name="Freeform 73" id="73"/>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3131">
                      <a:alpha val="100000"/>
                    </a:srgbClr>
                  </a:gs>
                  <a:gs pos="100000">
                    <a:srgbClr val="FF914D">
                      <a:alpha val="100000"/>
                    </a:srgbClr>
                  </a:gs>
                </a:gsLst>
                <a:lin ang="0"/>
              </a:gradFill>
            </p:spPr>
          </p:sp>
          <p:sp>
            <p:nvSpPr>
              <p:cNvPr name="TextBox 74" id="74"/>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Freeform 75" id="75"/>
            <p:cNvSpPr/>
            <p:nvPr/>
          </p:nvSpPr>
          <p:spPr>
            <a:xfrm flipH="false" flipV="false" rot="-5400000">
              <a:off x="2999195" y="3130540"/>
              <a:ext cx="517459" cy="2092666"/>
            </a:xfrm>
            <a:custGeom>
              <a:avLst/>
              <a:gdLst/>
              <a:ahLst/>
              <a:cxnLst/>
              <a:rect r="r" b="b" t="t" l="l"/>
              <a:pathLst>
                <a:path h="2092666" w="517459">
                  <a:moveTo>
                    <a:pt x="0" y="0"/>
                  </a:moveTo>
                  <a:lnTo>
                    <a:pt x="517459" y="0"/>
                  </a:lnTo>
                  <a:lnTo>
                    <a:pt x="517459" y="2092666"/>
                  </a:lnTo>
                  <a:lnTo>
                    <a:pt x="0" y="2092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6" id="76"/>
            <p:cNvSpPr/>
            <p:nvPr/>
          </p:nvSpPr>
          <p:spPr>
            <a:xfrm flipH="false" flipV="false" rot="-5400000">
              <a:off x="5656377" y="2839257"/>
              <a:ext cx="708834" cy="2866608"/>
            </a:xfrm>
            <a:custGeom>
              <a:avLst/>
              <a:gdLst/>
              <a:ahLst/>
              <a:cxnLst/>
              <a:rect r="r" b="b" t="t" l="l"/>
              <a:pathLst>
                <a:path h="2866608" w="708834">
                  <a:moveTo>
                    <a:pt x="0" y="0"/>
                  </a:moveTo>
                  <a:lnTo>
                    <a:pt x="708834" y="0"/>
                  </a:lnTo>
                  <a:lnTo>
                    <a:pt x="708834" y="2866607"/>
                  </a:lnTo>
                  <a:lnTo>
                    <a:pt x="0" y="2866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7" id="77"/>
            <p:cNvSpPr/>
            <p:nvPr/>
          </p:nvSpPr>
          <p:spPr>
            <a:xfrm flipH="false" flipV="false" rot="-5400000">
              <a:off x="10732166" y="3041827"/>
              <a:ext cx="575744" cy="2328376"/>
            </a:xfrm>
            <a:custGeom>
              <a:avLst/>
              <a:gdLst/>
              <a:ahLst/>
              <a:cxnLst/>
              <a:rect r="r" b="b" t="t" l="l"/>
              <a:pathLst>
                <a:path h="2328376" w="575744">
                  <a:moveTo>
                    <a:pt x="0" y="0"/>
                  </a:moveTo>
                  <a:lnTo>
                    <a:pt x="575744" y="0"/>
                  </a:lnTo>
                  <a:lnTo>
                    <a:pt x="575744" y="2328377"/>
                  </a:lnTo>
                  <a:lnTo>
                    <a:pt x="0" y="2328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8" id="78"/>
            <p:cNvSpPr txBox="true"/>
            <p:nvPr/>
          </p:nvSpPr>
          <p:spPr>
            <a:xfrm rot="0">
              <a:off x="2222797" y="4647044"/>
              <a:ext cx="2081461"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Selección variable definida</a:t>
              </a:r>
            </a:p>
          </p:txBody>
        </p:sp>
        <p:sp>
          <p:nvSpPr>
            <p:cNvPr name="TextBox 79" id="79"/>
            <p:cNvSpPr txBox="true"/>
            <p:nvPr/>
          </p:nvSpPr>
          <p:spPr>
            <a:xfrm rot="0">
              <a:off x="4662330" y="4671935"/>
              <a:ext cx="2614840" cy="32548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análisis</a:t>
              </a:r>
            </a:p>
          </p:txBody>
        </p:sp>
        <p:sp>
          <p:nvSpPr>
            <p:cNvPr name="TextBox 80" id="80"/>
            <p:cNvSpPr txBox="true"/>
            <p:nvPr/>
          </p:nvSpPr>
          <p:spPr>
            <a:xfrm rot="0">
              <a:off x="9928747" y="4598655"/>
              <a:ext cx="2295482"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verificación</a:t>
              </a:r>
            </a:p>
          </p:txBody>
        </p:sp>
        <p:sp>
          <p:nvSpPr>
            <p:cNvPr name="TextBox 81" id="81"/>
            <p:cNvSpPr txBox="true"/>
            <p:nvPr/>
          </p:nvSpPr>
          <p:spPr>
            <a:xfrm rot="0">
              <a:off x="0" y="61018"/>
              <a:ext cx="5217089" cy="483464"/>
            </a:xfrm>
            <a:prstGeom prst="rect">
              <a:avLst/>
            </a:prstGeom>
          </p:spPr>
          <p:txBody>
            <a:bodyPr anchor="t" rtlCol="false" tIns="0" lIns="0" bIns="0" rIns="0">
              <a:spAutoFit/>
            </a:bodyPr>
            <a:lstStyle/>
            <a:p>
              <a:pPr>
                <a:lnSpc>
                  <a:spcPts val="3086"/>
                </a:lnSpc>
              </a:pPr>
              <a:r>
                <a:rPr lang="en-US" sz="2204">
                  <a:solidFill>
                    <a:srgbClr val="800202"/>
                  </a:solidFill>
                  <a:latin typeface="Open Sans Extra Bold"/>
                </a:rPr>
                <a:t>Aprendizaje Supervisado</a:t>
              </a:r>
            </a:p>
          </p:txBody>
        </p:sp>
      </p:grpSp>
      <p:grpSp>
        <p:nvGrpSpPr>
          <p:cNvPr name="Group 82" id="82"/>
          <p:cNvGrpSpPr/>
          <p:nvPr/>
        </p:nvGrpSpPr>
        <p:grpSpPr>
          <a:xfrm rot="0">
            <a:off x="11844160" y="3257321"/>
            <a:ext cx="5157400" cy="2823921"/>
            <a:chOff x="0" y="0"/>
            <a:chExt cx="6876533" cy="3765228"/>
          </a:xfrm>
        </p:grpSpPr>
        <p:sp>
          <p:nvSpPr>
            <p:cNvPr name="Freeform 83" id="83"/>
            <p:cNvSpPr/>
            <p:nvPr/>
          </p:nvSpPr>
          <p:spPr>
            <a:xfrm flipH="false" flipV="false" rot="0">
              <a:off x="0" y="0"/>
              <a:ext cx="6876533" cy="3280617"/>
            </a:xfrm>
            <a:custGeom>
              <a:avLst/>
              <a:gdLst/>
              <a:ahLst/>
              <a:cxnLst/>
              <a:rect r="r" b="b" t="t" l="l"/>
              <a:pathLst>
                <a:path h="3280617" w="6876533">
                  <a:moveTo>
                    <a:pt x="0" y="0"/>
                  </a:moveTo>
                  <a:lnTo>
                    <a:pt x="6876533" y="0"/>
                  </a:lnTo>
                  <a:lnTo>
                    <a:pt x="6876533" y="3280617"/>
                  </a:lnTo>
                  <a:lnTo>
                    <a:pt x="0" y="3280617"/>
                  </a:lnTo>
                  <a:lnTo>
                    <a:pt x="0" y="0"/>
                  </a:lnTo>
                  <a:close/>
                </a:path>
              </a:pathLst>
            </a:custGeom>
            <a:blipFill>
              <a:blip r:embed="rId4"/>
              <a:stretch>
                <a:fillRect l="0" t="0" r="0" b="0"/>
              </a:stretch>
            </a:blipFill>
          </p:spPr>
        </p:sp>
        <p:sp>
          <p:nvSpPr>
            <p:cNvPr name="TextBox 84" id="84"/>
            <p:cNvSpPr txBox="true"/>
            <p:nvPr/>
          </p:nvSpPr>
          <p:spPr>
            <a:xfrm rot="0">
              <a:off x="0" y="3211526"/>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entrenamiento</a:t>
              </a:r>
            </a:p>
          </p:txBody>
        </p:sp>
      </p:grpSp>
      <p:grpSp>
        <p:nvGrpSpPr>
          <p:cNvPr name="Group 85" id="85"/>
          <p:cNvGrpSpPr/>
          <p:nvPr/>
        </p:nvGrpSpPr>
        <p:grpSpPr>
          <a:xfrm rot="0">
            <a:off x="11844160" y="6226891"/>
            <a:ext cx="5157400" cy="2946781"/>
            <a:chOff x="0" y="0"/>
            <a:chExt cx="6876533" cy="3929042"/>
          </a:xfrm>
        </p:grpSpPr>
        <p:sp>
          <p:nvSpPr>
            <p:cNvPr name="Freeform 86" id="86"/>
            <p:cNvSpPr/>
            <p:nvPr/>
          </p:nvSpPr>
          <p:spPr>
            <a:xfrm flipH="false" flipV="false" rot="0">
              <a:off x="0" y="0"/>
              <a:ext cx="6871492" cy="3401878"/>
            </a:xfrm>
            <a:custGeom>
              <a:avLst/>
              <a:gdLst/>
              <a:ahLst/>
              <a:cxnLst/>
              <a:rect r="r" b="b" t="t" l="l"/>
              <a:pathLst>
                <a:path h="3401878" w="6871492">
                  <a:moveTo>
                    <a:pt x="0" y="0"/>
                  </a:moveTo>
                  <a:lnTo>
                    <a:pt x="6871492" y="0"/>
                  </a:lnTo>
                  <a:lnTo>
                    <a:pt x="6871492" y="3401878"/>
                  </a:lnTo>
                  <a:lnTo>
                    <a:pt x="0" y="3401878"/>
                  </a:lnTo>
                  <a:lnTo>
                    <a:pt x="0" y="0"/>
                  </a:lnTo>
                  <a:close/>
                </a:path>
              </a:pathLst>
            </a:custGeom>
            <a:blipFill>
              <a:blip r:embed="rId5"/>
              <a:stretch>
                <a:fillRect l="0" t="0" r="0" b="0"/>
              </a:stretch>
            </a:blipFill>
          </p:spPr>
        </p:sp>
        <p:sp>
          <p:nvSpPr>
            <p:cNvPr name="TextBox 87" id="87"/>
            <p:cNvSpPr txBox="true"/>
            <p:nvPr/>
          </p:nvSpPr>
          <p:spPr>
            <a:xfrm rot="0">
              <a:off x="0" y="3375339"/>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validación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1432492" y="1573512"/>
            <a:ext cx="6045257" cy="1369314"/>
          </a:xfrm>
          <a:prstGeom prst="rect">
            <a:avLst/>
          </a:prstGeom>
        </p:spPr>
        <p:txBody>
          <a:bodyPr anchor="t" rtlCol="false" tIns="0" lIns="0" bIns="0" rIns="0">
            <a:spAutoFit/>
          </a:bodyPr>
          <a:lstStyle/>
          <a:p>
            <a:pPr>
              <a:lnSpc>
                <a:spcPts val="5328"/>
              </a:lnSpc>
            </a:pPr>
            <a:r>
              <a:rPr lang="en-US" sz="4800" spc="-124">
                <a:solidFill>
                  <a:srgbClr val="000000"/>
                </a:solidFill>
                <a:latin typeface="Cy Grotesk Grand Demi"/>
              </a:rPr>
              <a:t>Redes</a:t>
            </a:r>
          </a:p>
          <a:p>
            <a:pPr>
              <a:lnSpc>
                <a:spcPts val="5328"/>
              </a:lnSpc>
            </a:pPr>
            <a:r>
              <a:rPr lang="en-US" sz="4800" spc="-124">
                <a:solidFill>
                  <a:srgbClr val="000000"/>
                </a:solidFill>
                <a:latin typeface="Cy Grotesk Grand Demi"/>
              </a:rPr>
              <a:t>Neuronales</a:t>
            </a:r>
          </a:p>
        </p:txBody>
      </p:sp>
      <p:grpSp>
        <p:nvGrpSpPr>
          <p:cNvPr name="Group 7" id="7"/>
          <p:cNvGrpSpPr/>
          <p:nvPr/>
        </p:nvGrpSpPr>
        <p:grpSpPr>
          <a:xfrm rot="0">
            <a:off x="9663768" y="2274793"/>
            <a:ext cx="4023744" cy="6204502"/>
            <a:chOff x="0" y="0"/>
            <a:chExt cx="1490275" cy="2297964"/>
          </a:xfrm>
        </p:grpSpPr>
        <p:sp>
          <p:nvSpPr>
            <p:cNvPr name="Freeform 8" id="8"/>
            <p:cNvSpPr/>
            <p:nvPr/>
          </p:nvSpPr>
          <p:spPr>
            <a:xfrm flipH="false" flipV="false" rot="0">
              <a:off x="0" y="0"/>
              <a:ext cx="1490276" cy="2297964"/>
            </a:xfrm>
            <a:custGeom>
              <a:avLst/>
              <a:gdLst/>
              <a:ahLst/>
              <a:cxnLst/>
              <a:rect r="r" b="b" t="t" l="l"/>
              <a:pathLst>
                <a:path h="2297964" w="1490276">
                  <a:moveTo>
                    <a:pt x="0" y="0"/>
                  </a:moveTo>
                  <a:lnTo>
                    <a:pt x="1490276" y="0"/>
                  </a:lnTo>
                  <a:lnTo>
                    <a:pt x="1490276" y="2297964"/>
                  </a:lnTo>
                  <a:lnTo>
                    <a:pt x="0" y="2297964"/>
                  </a:lnTo>
                  <a:close/>
                </a:path>
              </a:pathLst>
            </a:custGeom>
            <a:solidFill>
              <a:srgbClr val="FCC5D7"/>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p>
          </p:txBody>
        </p:sp>
      </p:grpSp>
      <p:sp>
        <p:nvSpPr>
          <p:cNvPr name="AutoShape 10" id="10"/>
          <p:cNvSpPr/>
          <p:nvPr/>
        </p:nvSpPr>
        <p:spPr>
          <a:xfrm>
            <a:off x="9214020" y="3691118"/>
            <a:ext cx="917794" cy="968776"/>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2064960" y="3399264"/>
            <a:ext cx="1018746" cy="1018746"/>
            <a:chOff x="0" y="0"/>
            <a:chExt cx="1358328" cy="1358328"/>
          </a:xfrm>
        </p:grpSpPr>
        <p:sp>
          <p:nvSpPr>
            <p:cNvPr name="Freeform 12" id="1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12064960" y="4660223"/>
            <a:ext cx="1018746" cy="1018746"/>
            <a:chOff x="0" y="0"/>
            <a:chExt cx="1358328" cy="1358328"/>
          </a:xfrm>
        </p:grpSpPr>
        <p:sp>
          <p:nvSpPr>
            <p:cNvPr name="Freeform 16" id="16"/>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9" id="19"/>
          <p:cNvGrpSpPr/>
          <p:nvPr/>
        </p:nvGrpSpPr>
        <p:grpSpPr>
          <a:xfrm rot="0">
            <a:off x="12064960" y="5917094"/>
            <a:ext cx="1018746" cy="1018746"/>
            <a:chOff x="0" y="0"/>
            <a:chExt cx="1358328" cy="1358328"/>
          </a:xfrm>
        </p:grpSpPr>
        <p:sp>
          <p:nvSpPr>
            <p:cNvPr name="Freeform 20" id="2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p:nvPr/>
        </p:nvGrpSpPr>
        <p:grpSpPr>
          <a:xfrm rot="0">
            <a:off x="12064960" y="7173965"/>
            <a:ext cx="1018746" cy="1018746"/>
            <a:chOff x="0" y="0"/>
            <a:chExt cx="1358328" cy="1358328"/>
          </a:xfrm>
        </p:grpSpPr>
        <p:sp>
          <p:nvSpPr>
            <p:cNvPr name="Freeform 24" id="2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7" id="27"/>
          <p:cNvGrpSpPr/>
          <p:nvPr/>
        </p:nvGrpSpPr>
        <p:grpSpPr>
          <a:xfrm rot="0">
            <a:off x="8195273" y="3181745"/>
            <a:ext cx="1018746" cy="1018746"/>
            <a:chOff x="0" y="0"/>
            <a:chExt cx="1358328" cy="1358328"/>
          </a:xfrm>
        </p:grpSpPr>
        <p:sp>
          <p:nvSpPr>
            <p:cNvPr name="Freeform 28" id="28"/>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X1</a:t>
              </a:r>
            </a:p>
          </p:txBody>
        </p:sp>
      </p:grpSp>
      <p:grpSp>
        <p:nvGrpSpPr>
          <p:cNvPr name="Group 30" id="30"/>
          <p:cNvGrpSpPr/>
          <p:nvPr/>
        </p:nvGrpSpPr>
        <p:grpSpPr>
          <a:xfrm rot="0">
            <a:off x="8195273" y="4562441"/>
            <a:ext cx="1018746" cy="1018746"/>
            <a:chOff x="0" y="0"/>
            <a:chExt cx="1358328" cy="1358328"/>
          </a:xfrm>
        </p:grpSpPr>
        <p:sp>
          <p:nvSpPr>
            <p:cNvPr name="Freeform 31" id="31"/>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X2</a:t>
              </a:r>
            </a:p>
          </p:txBody>
        </p:sp>
      </p:grpSp>
      <p:grpSp>
        <p:nvGrpSpPr>
          <p:cNvPr name="Group 33" id="33"/>
          <p:cNvGrpSpPr/>
          <p:nvPr/>
        </p:nvGrpSpPr>
        <p:grpSpPr>
          <a:xfrm rot="0">
            <a:off x="8195273" y="5939931"/>
            <a:ext cx="1018746" cy="1018746"/>
            <a:chOff x="0" y="0"/>
            <a:chExt cx="1358328" cy="1358328"/>
          </a:xfrm>
        </p:grpSpPr>
        <p:sp>
          <p:nvSpPr>
            <p:cNvPr name="Freeform 34" id="3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X3</a:t>
              </a:r>
            </a:p>
          </p:txBody>
        </p:sp>
      </p:grpSp>
      <p:grpSp>
        <p:nvGrpSpPr>
          <p:cNvPr name="Group 36" id="36"/>
          <p:cNvGrpSpPr/>
          <p:nvPr/>
        </p:nvGrpSpPr>
        <p:grpSpPr>
          <a:xfrm rot="0">
            <a:off x="8195273" y="7317421"/>
            <a:ext cx="1018746" cy="1018746"/>
            <a:chOff x="0" y="0"/>
            <a:chExt cx="1358328" cy="1358328"/>
          </a:xfrm>
        </p:grpSpPr>
        <p:sp>
          <p:nvSpPr>
            <p:cNvPr name="Freeform 37" id="37"/>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X4</a:t>
              </a:r>
            </a:p>
          </p:txBody>
        </p:sp>
      </p:grpSp>
      <p:grpSp>
        <p:nvGrpSpPr>
          <p:cNvPr name="Group 39" id="39"/>
          <p:cNvGrpSpPr/>
          <p:nvPr/>
        </p:nvGrpSpPr>
        <p:grpSpPr>
          <a:xfrm rot="0">
            <a:off x="10131813" y="5411480"/>
            <a:ext cx="1018746" cy="1018746"/>
            <a:chOff x="0" y="0"/>
            <a:chExt cx="1358328" cy="1358328"/>
          </a:xfrm>
        </p:grpSpPr>
        <p:sp>
          <p:nvSpPr>
            <p:cNvPr name="Freeform 40" id="4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43" id="43"/>
          <p:cNvGrpSpPr/>
          <p:nvPr/>
        </p:nvGrpSpPr>
        <p:grpSpPr>
          <a:xfrm rot="0">
            <a:off x="10131813" y="6668352"/>
            <a:ext cx="1018746" cy="1018746"/>
            <a:chOff x="0" y="0"/>
            <a:chExt cx="1358328" cy="1358328"/>
          </a:xfrm>
        </p:grpSpPr>
        <p:sp>
          <p:nvSpPr>
            <p:cNvPr name="Freeform 44" id="4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47" id="47"/>
          <p:cNvSpPr/>
          <p:nvPr/>
        </p:nvSpPr>
        <p:spPr>
          <a:xfrm flipV="true">
            <a:off x="9214020" y="4659894"/>
            <a:ext cx="917794" cy="411920"/>
          </a:xfrm>
          <a:prstGeom prst="line">
            <a:avLst/>
          </a:prstGeom>
          <a:ln cap="flat" w="38100">
            <a:solidFill>
              <a:srgbClr val="000000"/>
            </a:solidFill>
            <a:prstDash val="solid"/>
            <a:headEnd type="none" len="sm" w="sm"/>
            <a:tailEnd type="none" len="sm" w="sm"/>
          </a:ln>
        </p:spPr>
      </p:sp>
      <p:sp>
        <p:nvSpPr>
          <p:cNvPr name="AutoShape 48" id="48"/>
          <p:cNvSpPr/>
          <p:nvPr/>
        </p:nvSpPr>
        <p:spPr>
          <a:xfrm flipV="true">
            <a:off x="9214020" y="4659894"/>
            <a:ext cx="917794" cy="1766573"/>
          </a:xfrm>
          <a:prstGeom prst="line">
            <a:avLst/>
          </a:prstGeom>
          <a:ln cap="flat" w="38100">
            <a:solidFill>
              <a:srgbClr val="000000"/>
            </a:solidFill>
            <a:prstDash val="solid"/>
            <a:headEnd type="none" len="sm" w="sm"/>
            <a:tailEnd type="none" len="sm" w="sm"/>
          </a:ln>
        </p:spPr>
      </p:sp>
      <p:sp>
        <p:nvSpPr>
          <p:cNvPr name="AutoShape 49" id="49"/>
          <p:cNvSpPr/>
          <p:nvPr/>
        </p:nvSpPr>
        <p:spPr>
          <a:xfrm flipV="true">
            <a:off x="9214020" y="4659894"/>
            <a:ext cx="917794" cy="3166900"/>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9214020" y="5071814"/>
            <a:ext cx="917794" cy="849039"/>
          </a:xfrm>
          <a:prstGeom prst="line">
            <a:avLst/>
          </a:prstGeom>
          <a:ln cap="flat" w="38100">
            <a:solidFill>
              <a:srgbClr val="000000"/>
            </a:solidFill>
            <a:prstDash val="solid"/>
            <a:headEnd type="none" len="sm" w="sm"/>
            <a:tailEnd type="none" len="sm" w="sm"/>
          </a:ln>
        </p:spPr>
      </p:sp>
      <p:sp>
        <p:nvSpPr>
          <p:cNvPr name="AutoShape 51" id="51"/>
          <p:cNvSpPr/>
          <p:nvPr/>
        </p:nvSpPr>
        <p:spPr>
          <a:xfrm flipH="true">
            <a:off x="9195723" y="5920854"/>
            <a:ext cx="936091" cy="514396"/>
          </a:xfrm>
          <a:prstGeom prst="line">
            <a:avLst/>
          </a:prstGeom>
          <a:ln cap="flat" w="38100">
            <a:solidFill>
              <a:srgbClr val="000000"/>
            </a:solidFill>
            <a:prstDash val="solid"/>
            <a:headEnd type="none" len="sm" w="sm"/>
            <a:tailEnd type="none" len="sm" w="sm"/>
          </a:ln>
        </p:spPr>
      </p:sp>
      <p:sp>
        <p:nvSpPr>
          <p:cNvPr name="AutoShape 52" id="52"/>
          <p:cNvSpPr/>
          <p:nvPr/>
        </p:nvSpPr>
        <p:spPr>
          <a:xfrm flipH="true">
            <a:off x="9214020" y="5920854"/>
            <a:ext cx="917794" cy="1905941"/>
          </a:xfrm>
          <a:prstGeom prst="line">
            <a:avLst/>
          </a:prstGeom>
          <a:ln cap="flat" w="38100">
            <a:solidFill>
              <a:srgbClr val="000000"/>
            </a:solidFill>
            <a:prstDash val="solid"/>
            <a:headEnd type="none" len="sm" w="sm"/>
            <a:tailEnd type="none" len="sm" w="sm"/>
          </a:ln>
        </p:spPr>
      </p:sp>
      <p:sp>
        <p:nvSpPr>
          <p:cNvPr name="AutoShape 53" id="53"/>
          <p:cNvSpPr/>
          <p:nvPr/>
        </p:nvSpPr>
        <p:spPr>
          <a:xfrm flipH="true">
            <a:off x="9214020" y="7177725"/>
            <a:ext cx="917794" cy="649069"/>
          </a:xfrm>
          <a:prstGeom prst="line">
            <a:avLst/>
          </a:prstGeom>
          <a:ln cap="flat" w="38100">
            <a:solidFill>
              <a:srgbClr val="000000"/>
            </a:solidFill>
            <a:prstDash val="solid"/>
            <a:headEnd type="none" len="sm" w="sm"/>
            <a:tailEnd type="none" len="sm" w="sm"/>
          </a:ln>
        </p:spPr>
      </p:sp>
      <p:sp>
        <p:nvSpPr>
          <p:cNvPr name="AutoShape 54" id="54"/>
          <p:cNvSpPr/>
          <p:nvPr/>
        </p:nvSpPr>
        <p:spPr>
          <a:xfrm flipH="true" flipV="true">
            <a:off x="9214020" y="6449304"/>
            <a:ext cx="917794" cy="728421"/>
          </a:xfrm>
          <a:prstGeom prst="line">
            <a:avLst/>
          </a:prstGeom>
          <a:ln cap="flat" w="38100">
            <a:solidFill>
              <a:srgbClr val="000000"/>
            </a:solidFill>
            <a:prstDash val="solid"/>
            <a:headEnd type="none" len="sm" w="sm"/>
            <a:tailEnd type="none" len="sm" w="sm"/>
          </a:ln>
        </p:spPr>
      </p:sp>
      <p:sp>
        <p:nvSpPr>
          <p:cNvPr name="AutoShape 55" id="55"/>
          <p:cNvSpPr/>
          <p:nvPr/>
        </p:nvSpPr>
        <p:spPr>
          <a:xfrm flipH="true" flipV="true">
            <a:off x="9214020" y="5071814"/>
            <a:ext cx="917794" cy="2105910"/>
          </a:xfrm>
          <a:prstGeom prst="line">
            <a:avLst/>
          </a:prstGeom>
          <a:ln cap="flat" w="38100">
            <a:solidFill>
              <a:srgbClr val="000000"/>
            </a:solidFill>
            <a:prstDash val="solid"/>
            <a:headEnd type="none" len="sm" w="sm"/>
            <a:tailEnd type="none" len="sm" w="sm"/>
          </a:ln>
        </p:spPr>
      </p:sp>
      <p:sp>
        <p:nvSpPr>
          <p:cNvPr name="AutoShape 56" id="56"/>
          <p:cNvSpPr/>
          <p:nvPr/>
        </p:nvSpPr>
        <p:spPr>
          <a:xfrm flipH="true" flipV="true">
            <a:off x="9214020" y="3691118"/>
            <a:ext cx="917794" cy="2229735"/>
          </a:xfrm>
          <a:prstGeom prst="line">
            <a:avLst/>
          </a:prstGeom>
          <a:ln cap="flat" w="38100">
            <a:solidFill>
              <a:srgbClr val="000000"/>
            </a:solidFill>
            <a:prstDash val="solid"/>
            <a:headEnd type="none" len="sm" w="sm"/>
            <a:tailEnd type="none" len="sm" w="sm"/>
          </a:ln>
        </p:spPr>
      </p:sp>
      <p:sp>
        <p:nvSpPr>
          <p:cNvPr name="AutoShape 57" id="57"/>
          <p:cNvSpPr/>
          <p:nvPr/>
        </p:nvSpPr>
        <p:spPr>
          <a:xfrm flipH="true" flipV="true">
            <a:off x="9214020" y="3691118"/>
            <a:ext cx="917794" cy="3486607"/>
          </a:xfrm>
          <a:prstGeom prst="line">
            <a:avLst/>
          </a:prstGeom>
          <a:ln cap="flat" w="38100">
            <a:solidFill>
              <a:srgbClr val="000000"/>
            </a:solidFill>
            <a:prstDash val="solid"/>
            <a:headEnd type="none" len="sm" w="sm"/>
            <a:tailEnd type="none" len="sm" w="sm"/>
          </a:ln>
        </p:spPr>
      </p:sp>
      <p:grpSp>
        <p:nvGrpSpPr>
          <p:cNvPr name="Group 58" id="58"/>
          <p:cNvGrpSpPr/>
          <p:nvPr/>
        </p:nvGrpSpPr>
        <p:grpSpPr>
          <a:xfrm rot="0">
            <a:off x="13998106" y="4536398"/>
            <a:ext cx="1018746" cy="1018746"/>
            <a:chOff x="0" y="0"/>
            <a:chExt cx="1358328" cy="1358328"/>
          </a:xfrm>
        </p:grpSpPr>
        <p:sp>
          <p:nvSpPr>
            <p:cNvPr name="Freeform 59" id="59"/>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0" id="60"/>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y1</a:t>
              </a:r>
            </a:p>
          </p:txBody>
        </p:sp>
      </p:grpSp>
      <p:grpSp>
        <p:nvGrpSpPr>
          <p:cNvPr name="Group 61" id="61"/>
          <p:cNvGrpSpPr/>
          <p:nvPr/>
        </p:nvGrpSpPr>
        <p:grpSpPr>
          <a:xfrm rot="0">
            <a:off x="13998106" y="5917094"/>
            <a:ext cx="1018746" cy="1018746"/>
            <a:chOff x="0" y="0"/>
            <a:chExt cx="1358328" cy="1358328"/>
          </a:xfrm>
        </p:grpSpPr>
        <p:sp>
          <p:nvSpPr>
            <p:cNvPr name="Freeform 62" id="6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3" id="63"/>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y2</a:t>
              </a:r>
            </a:p>
          </p:txBody>
        </p:sp>
      </p:grpSp>
      <p:grpSp>
        <p:nvGrpSpPr>
          <p:cNvPr name="Group 64" id="64"/>
          <p:cNvGrpSpPr/>
          <p:nvPr/>
        </p:nvGrpSpPr>
        <p:grpSpPr>
          <a:xfrm rot="0">
            <a:off x="10131813" y="4150521"/>
            <a:ext cx="1018746" cy="1018746"/>
            <a:chOff x="0" y="0"/>
            <a:chExt cx="1358328" cy="1358328"/>
          </a:xfrm>
        </p:grpSpPr>
        <p:sp>
          <p:nvSpPr>
            <p:cNvPr name="Freeform 65" id="65"/>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6" id="66"/>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7" id="67"/>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68" id="68"/>
          <p:cNvSpPr/>
          <p:nvPr/>
        </p:nvSpPr>
        <p:spPr>
          <a:xfrm flipV="true">
            <a:off x="11150560" y="3908637"/>
            <a:ext cx="914400" cy="751257"/>
          </a:xfrm>
          <a:prstGeom prst="line">
            <a:avLst/>
          </a:prstGeom>
          <a:ln cap="flat" w="38100">
            <a:solidFill>
              <a:srgbClr val="000000"/>
            </a:solidFill>
            <a:prstDash val="solid"/>
            <a:headEnd type="none" len="sm" w="sm"/>
            <a:tailEnd type="none" len="sm" w="sm"/>
          </a:ln>
        </p:spPr>
      </p:sp>
      <p:sp>
        <p:nvSpPr>
          <p:cNvPr name="AutoShape 69" id="69"/>
          <p:cNvSpPr/>
          <p:nvPr/>
        </p:nvSpPr>
        <p:spPr>
          <a:xfrm>
            <a:off x="11150560" y="4659894"/>
            <a:ext cx="914400" cy="509702"/>
          </a:xfrm>
          <a:prstGeom prst="line">
            <a:avLst/>
          </a:prstGeom>
          <a:ln cap="flat" w="38100">
            <a:solidFill>
              <a:srgbClr val="000000"/>
            </a:solidFill>
            <a:prstDash val="solid"/>
            <a:headEnd type="none" len="sm" w="sm"/>
            <a:tailEnd type="none" len="sm" w="sm"/>
          </a:ln>
        </p:spPr>
      </p:sp>
      <p:sp>
        <p:nvSpPr>
          <p:cNvPr name="TextBox 70" id="70"/>
          <p:cNvSpPr txBox="true"/>
          <p:nvPr/>
        </p:nvSpPr>
        <p:spPr>
          <a:xfrm rot="0">
            <a:off x="7925424"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entrada</a:t>
            </a:r>
          </a:p>
        </p:txBody>
      </p:sp>
      <p:sp>
        <p:nvSpPr>
          <p:cNvPr name="TextBox 71" id="71"/>
          <p:cNvSpPr txBox="true"/>
          <p:nvPr/>
        </p:nvSpPr>
        <p:spPr>
          <a:xfrm rot="0">
            <a:off x="13805410"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salida</a:t>
            </a:r>
          </a:p>
        </p:txBody>
      </p:sp>
      <p:sp>
        <p:nvSpPr>
          <p:cNvPr name="TextBox 72" id="72"/>
          <p:cNvSpPr txBox="true"/>
          <p:nvPr/>
        </p:nvSpPr>
        <p:spPr>
          <a:xfrm rot="0">
            <a:off x="10777288"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Capas ocultas</a:t>
            </a:r>
          </a:p>
        </p:txBody>
      </p:sp>
      <p:sp>
        <p:nvSpPr>
          <p:cNvPr name="AutoShape 73" id="73"/>
          <p:cNvSpPr/>
          <p:nvPr/>
        </p:nvSpPr>
        <p:spPr>
          <a:xfrm>
            <a:off x="11150560" y="4659894"/>
            <a:ext cx="914400" cy="1766573"/>
          </a:xfrm>
          <a:prstGeom prst="line">
            <a:avLst/>
          </a:prstGeom>
          <a:ln cap="flat" w="38100">
            <a:solidFill>
              <a:srgbClr val="000000"/>
            </a:solidFill>
            <a:prstDash val="solid"/>
            <a:headEnd type="none" len="sm" w="sm"/>
            <a:tailEnd type="none" len="sm" w="sm"/>
          </a:ln>
        </p:spPr>
      </p:sp>
      <p:sp>
        <p:nvSpPr>
          <p:cNvPr name="AutoShape 74" id="74"/>
          <p:cNvSpPr/>
          <p:nvPr/>
        </p:nvSpPr>
        <p:spPr>
          <a:xfrm>
            <a:off x="11150560" y="4659894"/>
            <a:ext cx="914400" cy="3023444"/>
          </a:xfrm>
          <a:prstGeom prst="line">
            <a:avLst/>
          </a:prstGeom>
          <a:ln cap="flat" w="38100">
            <a:solidFill>
              <a:srgbClr val="000000"/>
            </a:solidFill>
            <a:prstDash val="solid"/>
            <a:headEnd type="none" len="sm" w="sm"/>
            <a:tailEnd type="none" len="sm" w="sm"/>
          </a:ln>
        </p:spPr>
      </p:sp>
      <p:sp>
        <p:nvSpPr>
          <p:cNvPr name="AutoShape 75" id="75"/>
          <p:cNvSpPr/>
          <p:nvPr/>
        </p:nvSpPr>
        <p:spPr>
          <a:xfrm>
            <a:off x="11150560" y="5920854"/>
            <a:ext cx="914400" cy="1762485"/>
          </a:xfrm>
          <a:prstGeom prst="line">
            <a:avLst/>
          </a:prstGeom>
          <a:ln cap="flat" w="38100">
            <a:solidFill>
              <a:srgbClr val="000000"/>
            </a:solidFill>
            <a:prstDash val="solid"/>
            <a:headEnd type="none" len="sm" w="sm"/>
            <a:tailEnd type="none" len="sm" w="sm"/>
          </a:ln>
        </p:spPr>
      </p:sp>
      <p:sp>
        <p:nvSpPr>
          <p:cNvPr name="AutoShape 76" id="76"/>
          <p:cNvSpPr/>
          <p:nvPr/>
        </p:nvSpPr>
        <p:spPr>
          <a:xfrm>
            <a:off x="11150560" y="5920854"/>
            <a:ext cx="914400" cy="505614"/>
          </a:xfrm>
          <a:prstGeom prst="line">
            <a:avLst/>
          </a:prstGeom>
          <a:ln cap="flat" w="38100">
            <a:solidFill>
              <a:srgbClr val="000000"/>
            </a:solidFill>
            <a:prstDash val="solid"/>
            <a:headEnd type="none" len="sm" w="sm"/>
            <a:tailEnd type="none" len="sm" w="sm"/>
          </a:ln>
        </p:spPr>
      </p:sp>
      <p:sp>
        <p:nvSpPr>
          <p:cNvPr name="AutoShape 77" id="77"/>
          <p:cNvSpPr/>
          <p:nvPr/>
        </p:nvSpPr>
        <p:spPr>
          <a:xfrm flipV="true">
            <a:off x="11150560" y="5169596"/>
            <a:ext cx="914400" cy="751257"/>
          </a:xfrm>
          <a:prstGeom prst="line">
            <a:avLst/>
          </a:prstGeom>
          <a:ln cap="flat" w="38100">
            <a:solidFill>
              <a:srgbClr val="000000"/>
            </a:solidFill>
            <a:prstDash val="solid"/>
            <a:headEnd type="none" len="sm" w="sm"/>
            <a:tailEnd type="none" len="sm" w="sm"/>
          </a:ln>
        </p:spPr>
      </p:sp>
      <p:sp>
        <p:nvSpPr>
          <p:cNvPr name="AutoShape 78" id="78"/>
          <p:cNvSpPr/>
          <p:nvPr/>
        </p:nvSpPr>
        <p:spPr>
          <a:xfrm flipV="true">
            <a:off x="11150560" y="3908637"/>
            <a:ext cx="914400" cy="2012217"/>
          </a:xfrm>
          <a:prstGeom prst="line">
            <a:avLst/>
          </a:prstGeom>
          <a:ln cap="flat" w="38100">
            <a:solidFill>
              <a:srgbClr val="000000"/>
            </a:solidFill>
            <a:prstDash val="solid"/>
            <a:headEnd type="none" len="sm" w="sm"/>
            <a:tailEnd type="none" len="sm" w="sm"/>
          </a:ln>
        </p:spPr>
      </p:sp>
      <p:sp>
        <p:nvSpPr>
          <p:cNvPr name="AutoShape 79" id="79"/>
          <p:cNvSpPr/>
          <p:nvPr/>
        </p:nvSpPr>
        <p:spPr>
          <a:xfrm flipV="true">
            <a:off x="11150560" y="3908637"/>
            <a:ext cx="914400" cy="3269088"/>
          </a:xfrm>
          <a:prstGeom prst="line">
            <a:avLst/>
          </a:prstGeom>
          <a:ln cap="flat" w="38100">
            <a:solidFill>
              <a:srgbClr val="000000"/>
            </a:solidFill>
            <a:prstDash val="solid"/>
            <a:headEnd type="none" len="sm" w="sm"/>
            <a:tailEnd type="none" len="sm" w="sm"/>
          </a:ln>
        </p:spPr>
      </p:sp>
      <p:sp>
        <p:nvSpPr>
          <p:cNvPr name="AutoShape 80" id="80"/>
          <p:cNvSpPr/>
          <p:nvPr/>
        </p:nvSpPr>
        <p:spPr>
          <a:xfrm flipV="true">
            <a:off x="11150560" y="5169596"/>
            <a:ext cx="914400" cy="1992575"/>
          </a:xfrm>
          <a:prstGeom prst="line">
            <a:avLst/>
          </a:prstGeom>
          <a:ln cap="flat" w="38100">
            <a:solidFill>
              <a:srgbClr val="000000"/>
            </a:solidFill>
            <a:prstDash val="solid"/>
            <a:headEnd type="none" len="sm" w="sm"/>
            <a:tailEnd type="none" len="sm" w="sm"/>
          </a:ln>
        </p:spPr>
      </p:sp>
      <p:sp>
        <p:nvSpPr>
          <p:cNvPr name="AutoShape 81" id="81"/>
          <p:cNvSpPr/>
          <p:nvPr/>
        </p:nvSpPr>
        <p:spPr>
          <a:xfrm flipV="true">
            <a:off x="11150560" y="6426467"/>
            <a:ext cx="914400" cy="751257"/>
          </a:xfrm>
          <a:prstGeom prst="line">
            <a:avLst/>
          </a:prstGeom>
          <a:ln cap="flat" w="38100">
            <a:solidFill>
              <a:srgbClr val="000000"/>
            </a:solidFill>
            <a:prstDash val="solid"/>
            <a:headEnd type="none" len="sm" w="sm"/>
            <a:tailEnd type="none" len="sm" w="sm"/>
          </a:ln>
        </p:spPr>
      </p:sp>
      <p:sp>
        <p:nvSpPr>
          <p:cNvPr name="AutoShape 82" id="82"/>
          <p:cNvSpPr/>
          <p:nvPr/>
        </p:nvSpPr>
        <p:spPr>
          <a:xfrm>
            <a:off x="11150560" y="7177725"/>
            <a:ext cx="914400" cy="505614"/>
          </a:xfrm>
          <a:prstGeom prst="line">
            <a:avLst/>
          </a:prstGeom>
          <a:ln cap="flat" w="38100">
            <a:solidFill>
              <a:srgbClr val="000000"/>
            </a:solidFill>
            <a:prstDash val="solid"/>
            <a:headEnd type="none" len="sm" w="sm"/>
            <a:tailEnd type="none" len="sm" w="sm"/>
          </a:ln>
        </p:spPr>
      </p:sp>
      <p:sp>
        <p:nvSpPr>
          <p:cNvPr name="AutoShape 83" id="83"/>
          <p:cNvSpPr/>
          <p:nvPr/>
        </p:nvSpPr>
        <p:spPr>
          <a:xfrm flipV="true">
            <a:off x="13083706" y="6426467"/>
            <a:ext cx="914400" cy="1256871"/>
          </a:xfrm>
          <a:prstGeom prst="line">
            <a:avLst/>
          </a:prstGeom>
          <a:ln cap="flat" w="38100">
            <a:solidFill>
              <a:srgbClr val="000000"/>
            </a:solidFill>
            <a:prstDash val="solid"/>
            <a:headEnd type="none" len="sm" w="sm"/>
            <a:tailEnd type="none" len="sm" w="sm"/>
          </a:ln>
        </p:spPr>
      </p:sp>
      <p:sp>
        <p:nvSpPr>
          <p:cNvPr name="AutoShape 84" id="84"/>
          <p:cNvSpPr/>
          <p:nvPr/>
        </p:nvSpPr>
        <p:spPr>
          <a:xfrm flipV="true">
            <a:off x="13083706" y="5045771"/>
            <a:ext cx="914400" cy="2637567"/>
          </a:xfrm>
          <a:prstGeom prst="line">
            <a:avLst/>
          </a:prstGeom>
          <a:ln cap="flat" w="38100">
            <a:solidFill>
              <a:srgbClr val="000000"/>
            </a:solidFill>
            <a:prstDash val="solid"/>
            <a:headEnd type="none" len="sm" w="sm"/>
            <a:tailEnd type="none" len="sm" w="sm"/>
          </a:ln>
        </p:spPr>
      </p:sp>
      <p:sp>
        <p:nvSpPr>
          <p:cNvPr name="AutoShape 85" id="85"/>
          <p:cNvSpPr/>
          <p:nvPr/>
        </p:nvSpPr>
        <p:spPr>
          <a:xfrm>
            <a:off x="13083706" y="6426467"/>
            <a:ext cx="914400" cy="0"/>
          </a:xfrm>
          <a:prstGeom prst="line">
            <a:avLst/>
          </a:prstGeom>
          <a:ln cap="flat" w="38100">
            <a:solidFill>
              <a:srgbClr val="000000"/>
            </a:solidFill>
            <a:prstDash val="solid"/>
            <a:headEnd type="none" len="sm" w="sm"/>
            <a:tailEnd type="none" len="sm" w="sm"/>
          </a:ln>
        </p:spPr>
      </p:sp>
      <p:sp>
        <p:nvSpPr>
          <p:cNvPr name="AutoShape 86" id="86"/>
          <p:cNvSpPr/>
          <p:nvPr/>
        </p:nvSpPr>
        <p:spPr>
          <a:xfrm flipV="true">
            <a:off x="13083706" y="5045771"/>
            <a:ext cx="914400" cy="1380696"/>
          </a:xfrm>
          <a:prstGeom prst="line">
            <a:avLst/>
          </a:prstGeom>
          <a:ln cap="flat" w="38100">
            <a:solidFill>
              <a:srgbClr val="000000"/>
            </a:solidFill>
            <a:prstDash val="solid"/>
            <a:headEnd type="none" len="sm" w="sm"/>
            <a:tailEnd type="none" len="sm" w="sm"/>
          </a:ln>
        </p:spPr>
      </p:sp>
      <p:sp>
        <p:nvSpPr>
          <p:cNvPr name="AutoShape 87" id="87"/>
          <p:cNvSpPr/>
          <p:nvPr/>
        </p:nvSpPr>
        <p:spPr>
          <a:xfrm>
            <a:off x="13083706" y="5169596"/>
            <a:ext cx="914400" cy="1256871"/>
          </a:xfrm>
          <a:prstGeom prst="line">
            <a:avLst/>
          </a:prstGeom>
          <a:ln cap="flat" w="38100">
            <a:solidFill>
              <a:srgbClr val="000000"/>
            </a:solidFill>
            <a:prstDash val="solid"/>
            <a:headEnd type="none" len="sm" w="sm"/>
            <a:tailEnd type="none" len="sm" w="sm"/>
          </a:ln>
        </p:spPr>
      </p:sp>
      <p:sp>
        <p:nvSpPr>
          <p:cNvPr name="AutoShape 88" id="88"/>
          <p:cNvSpPr/>
          <p:nvPr/>
        </p:nvSpPr>
        <p:spPr>
          <a:xfrm>
            <a:off x="13083706" y="3908637"/>
            <a:ext cx="914400" cy="2517830"/>
          </a:xfrm>
          <a:prstGeom prst="line">
            <a:avLst/>
          </a:prstGeom>
          <a:ln cap="flat" w="38100">
            <a:solidFill>
              <a:srgbClr val="000000"/>
            </a:solidFill>
            <a:prstDash val="solid"/>
            <a:headEnd type="none" len="sm" w="sm"/>
            <a:tailEnd type="none" len="sm" w="sm"/>
          </a:ln>
        </p:spPr>
      </p:sp>
      <p:sp>
        <p:nvSpPr>
          <p:cNvPr name="AutoShape 89" id="89"/>
          <p:cNvSpPr/>
          <p:nvPr/>
        </p:nvSpPr>
        <p:spPr>
          <a:xfrm>
            <a:off x="13083706" y="3908637"/>
            <a:ext cx="914400" cy="1137134"/>
          </a:xfrm>
          <a:prstGeom prst="line">
            <a:avLst/>
          </a:prstGeom>
          <a:ln cap="flat" w="38100">
            <a:solidFill>
              <a:srgbClr val="000000"/>
            </a:solidFill>
            <a:prstDash val="solid"/>
            <a:headEnd type="none" len="sm" w="sm"/>
            <a:tailEnd type="none" len="sm" w="sm"/>
          </a:ln>
        </p:spPr>
      </p:sp>
      <p:sp>
        <p:nvSpPr>
          <p:cNvPr name="AutoShape 90" id="90"/>
          <p:cNvSpPr/>
          <p:nvPr/>
        </p:nvSpPr>
        <p:spPr>
          <a:xfrm flipV="true">
            <a:off x="13083706" y="5045771"/>
            <a:ext cx="914400" cy="123825"/>
          </a:xfrm>
          <a:prstGeom prst="line">
            <a:avLst/>
          </a:prstGeom>
          <a:ln cap="flat" w="38100">
            <a:solidFill>
              <a:srgbClr val="000000"/>
            </a:solidFill>
            <a:prstDash val="solid"/>
            <a:headEnd type="none" len="sm" w="sm"/>
            <a:tailEnd type="none" len="sm" w="sm"/>
          </a:ln>
        </p:spPr>
      </p:sp>
      <p:sp>
        <p:nvSpPr>
          <p:cNvPr name="Freeform 91" id="91"/>
          <p:cNvSpPr/>
          <p:nvPr/>
        </p:nvSpPr>
        <p:spPr>
          <a:xfrm flipH="false" flipV="false" rot="0">
            <a:off x="15076928" y="8459080"/>
            <a:ext cx="348894" cy="353391"/>
          </a:xfrm>
          <a:custGeom>
            <a:avLst/>
            <a:gdLst/>
            <a:ahLst/>
            <a:cxnLst/>
            <a:rect r="r" b="b" t="t" l="l"/>
            <a:pathLst>
              <a:path h="353391" w="348894">
                <a:moveTo>
                  <a:pt x="0" y="0"/>
                </a:moveTo>
                <a:lnTo>
                  <a:pt x="348893" y="0"/>
                </a:lnTo>
                <a:lnTo>
                  <a:pt x="348893" y="353392"/>
                </a:lnTo>
                <a:lnTo>
                  <a:pt x="0" y="353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2" id="92"/>
          <p:cNvSpPr/>
          <p:nvPr/>
        </p:nvSpPr>
        <p:spPr>
          <a:xfrm flipH="false" flipV="false" rot="0">
            <a:off x="15016852" y="7794387"/>
            <a:ext cx="469045" cy="312128"/>
          </a:xfrm>
          <a:custGeom>
            <a:avLst/>
            <a:gdLst/>
            <a:ahLst/>
            <a:cxnLst/>
            <a:rect r="r" b="b" t="t" l="l"/>
            <a:pathLst>
              <a:path h="312128" w="469045">
                <a:moveTo>
                  <a:pt x="0" y="0"/>
                </a:moveTo>
                <a:lnTo>
                  <a:pt x="469045" y="0"/>
                </a:lnTo>
                <a:lnTo>
                  <a:pt x="469045" y="312128"/>
                </a:lnTo>
                <a:lnTo>
                  <a:pt x="0" y="312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3" id="93"/>
          <p:cNvSpPr txBox="true"/>
          <p:nvPr/>
        </p:nvSpPr>
        <p:spPr>
          <a:xfrm rot="0">
            <a:off x="15682281" y="7656446"/>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Función de activación</a:t>
            </a:r>
          </a:p>
        </p:txBody>
      </p:sp>
      <p:sp>
        <p:nvSpPr>
          <p:cNvPr name="TextBox 94" id="94"/>
          <p:cNvSpPr txBox="true"/>
          <p:nvPr/>
        </p:nvSpPr>
        <p:spPr>
          <a:xfrm rot="0">
            <a:off x="15682281" y="8341771"/>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Suma ponderada</a:t>
            </a:r>
          </a:p>
        </p:txBody>
      </p:sp>
      <p:grpSp>
        <p:nvGrpSpPr>
          <p:cNvPr name="Group 95" id="95"/>
          <p:cNvGrpSpPr/>
          <p:nvPr/>
        </p:nvGrpSpPr>
        <p:grpSpPr>
          <a:xfrm rot="0">
            <a:off x="1094699" y="3908637"/>
            <a:ext cx="6186174" cy="2761934"/>
            <a:chOff x="0" y="0"/>
            <a:chExt cx="8248232" cy="3682579"/>
          </a:xfrm>
        </p:grpSpPr>
        <p:sp>
          <p:nvSpPr>
            <p:cNvPr name="Freeform 96" id="96"/>
            <p:cNvSpPr/>
            <p:nvPr/>
          </p:nvSpPr>
          <p:spPr>
            <a:xfrm flipH="false" flipV="false" rot="0">
              <a:off x="4437850" y="1680685"/>
              <a:ext cx="848010" cy="848010"/>
            </a:xfrm>
            <a:custGeom>
              <a:avLst/>
              <a:gdLst/>
              <a:ahLst/>
              <a:cxnLst/>
              <a:rect r="r" b="b" t="t" l="l"/>
              <a:pathLst>
                <a:path h="848010" w="848010">
                  <a:moveTo>
                    <a:pt x="0" y="0"/>
                  </a:moveTo>
                  <a:lnTo>
                    <a:pt x="848010" y="0"/>
                  </a:lnTo>
                  <a:lnTo>
                    <a:pt x="848010" y="848010"/>
                  </a:lnTo>
                  <a:lnTo>
                    <a:pt x="0" y="8480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7" id="97"/>
            <p:cNvSpPr/>
            <p:nvPr/>
          </p:nvSpPr>
          <p:spPr>
            <a:xfrm flipH="false" flipV="false" rot="0">
              <a:off x="5955980" y="1680685"/>
              <a:ext cx="848010" cy="848010"/>
            </a:xfrm>
            <a:custGeom>
              <a:avLst/>
              <a:gdLst/>
              <a:ahLst/>
              <a:cxnLst/>
              <a:rect r="r" b="b" t="t" l="l"/>
              <a:pathLst>
                <a:path h="848010" w="848010">
                  <a:moveTo>
                    <a:pt x="0" y="0"/>
                  </a:moveTo>
                  <a:lnTo>
                    <a:pt x="848009" y="0"/>
                  </a:lnTo>
                  <a:lnTo>
                    <a:pt x="848009" y="848010"/>
                  </a:lnTo>
                  <a:lnTo>
                    <a:pt x="0" y="8480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98" id="98"/>
            <p:cNvSpPr/>
            <p:nvPr/>
          </p:nvSpPr>
          <p:spPr>
            <a:xfrm>
              <a:off x="5285860" y="2104690"/>
              <a:ext cx="670120" cy="0"/>
            </a:xfrm>
            <a:prstGeom prst="line">
              <a:avLst/>
            </a:prstGeom>
            <a:ln cap="flat" w="25400">
              <a:solidFill>
                <a:srgbClr val="000000"/>
              </a:solidFill>
              <a:prstDash val="solid"/>
              <a:headEnd type="none" len="sm" w="sm"/>
              <a:tailEnd type="arrow" len="sm" w="med"/>
            </a:ln>
          </p:spPr>
        </p:sp>
        <p:sp>
          <p:nvSpPr>
            <p:cNvPr name="AutoShape 99" id="99"/>
            <p:cNvSpPr/>
            <p:nvPr/>
          </p:nvSpPr>
          <p:spPr>
            <a:xfrm flipV="true">
              <a:off x="6803989" y="2104690"/>
              <a:ext cx="671636" cy="0"/>
            </a:xfrm>
            <a:prstGeom prst="line">
              <a:avLst/>
            </a:prstGeom>
            <a:ln cap="flat" w="25400">
              <a:solidFill>
                <a:srgbClr val="000000"/>
              </a:solidFill>
              <a:prstDash val="solid"/>
              <a:headEnd type="none" len="sm" w="sm"/>
              <a:tailEnd type="arrow" len="sm" w="med"/>
            </a:ln>
          </p:spPr>
        </p:sp>
        <p:sp>
          <p:nvSpPr>
            <p:cNvPr name="Freeform 100" id="100"/>
            <p:cNvSpPr/>
            <p:nvPr/>
          </p:nvSpPr>
          <p:spPr>
            <a:xfrm flipH="false" flipV="false" rot="0">
              <a:off x="1981954" y="1103948"/>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01" id="101"/>
            <p:cNvSpPr/>
            <p:nvPr/>
          </p:nvSpPr>
          <p:spPr>
            <a:xfrm flipV="true">
              <a:off x="3677782" y="2104690"/>
              <a:ext cx="760068" cy="0"/>
            </a:xfrm>
            <a:prstGeom prst="line">
              <a:avLst/>
            </a:prstGeom>
            <a:ln cap="flat" w="25400">
              <a:solidFill>
                <a:srgbClr val="000000"/>
              </a:solidFill>
              <a:prstDash val="solid"/>
              <a:headEnd type="none" len="sm" w="sm"/>
              <a:tailEnd type="arrow" len="sm" w="med"/>
            </a:ln>
          </p:spPr>
        </p:sp>
        <p:sp>
          <p:nvSpPr>
            <p:cNvPr name="Freeform 102" id="102"/>
            <p:cNvSpPr/>
            <p:nvPr/>
          </p:nvSpPr>
          <p:spPr>
            <a:xfrm flipH="false" flipV="false" rot="0">
              <a:off x="4698115" y="678395"/>
              <a:ext cx="327479" cy="327479"/>
            </a:xfrm>
            <a:custGeom>
              <a:avLst/>
              <a:gdLst/>
              <a:ahLst/>
              <a:cxnLst/>
              <a:rect r="r" b="b" t="t" l="l"/>
              <a:pathLst>
                <a:path h="327479" w="327479">
                  <a:moveTo>
                    <a:pt x="0" y="0"/>
                  </a:moveTo>
                  <a:lnTo>
                    <a:pt x="327480" y="0"/>
                  </a:lnTo>
                  <a:lnTo>
                    <a:pt x="327480" y="327480"/>
                  </a:lnTo>
                  <a:lnTo>
                    <a:pt x="0" y="3274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3" id="103"/>
            <p:cNvSpPr txBox="true"/>
            <p:nvPr/>
          </p:nvSpPr>
          <p:spPr>
            <a:xfrm rot="0">
              <a:off x="2996544"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w1</a:t>
              </a:r>
            </a:p>
          </p:txBody>
        </p:sp>
        <p:sp>
          <p:nvSpPr>
            <p:cNvPr name="TextBox 104" id="104"/>
            <p:cNvSpPr txBox="true"/>
            <p:nvPr/>
          </p:nvSpPr>
          <p:spPr>
            <a:xfrm rot="0">
              <a:off x="2996544" y="2746282"/>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w3</a:t>
              </a:r>
            </a:p>
          </p:txBody>
        </p:sp>
        <p:sp>
          <p:nvSpPr>
            <p:cNvPr name="AutoShape 105" id="105"/>
            <p:cNvSpPr/>
            <p:nvPr/>
          </p:nvSpPr>
          <p:spPr>
            <a:xfrm flipV="true">
              <a:off x="3677782" y="2429816"/>
              <a:ext cx="705669" cy="481526"/>
            </a:xfrm>
            <a:prstGeom prst="line">
              <a:avLst/>
            </a:prstGeom>
            <a:ln cap="flat" w="25400">
              <a:solidFill>
                <a:srgbClr val="000000"/>
              </a:solidFill>
              <a:prstDash val="solid"/>
              <a:headEnd type="none" len="sm" w="sm"/>
              <a:tailEnd type="arrow" len="sm" w="med"/>
            </a:ln>
          </p:spPr>
        </p:sp>
        <p:sp>
          <p:nvSpPr>
            <p:cNvPr name="AutoShape 106" id="106"/>
            <p:cNvSpPr/>
            <p:nvPr/>
          </p:nvSpPr>
          <p:spPr>
            <a:xfrm>
              <a:off x="3677782" y="1267688"/>
              <a:ext cx="705669" cy="429343"/>
            </a:xfrm>
            <a:prstGeom prst="line">
              <a:avLst/>
            </a:prstGeom>
            <a:ln cap="flat" w="25400">
              <a:solidFill>
                <a:srgbClr val="000000"/>
              </a:solidFill>
              <a:prstDash val="solid"/>
              <a:headEnd type="none" len="sm" w="sm"/>
              <a:tailEnd type="arrow" len="sm" w="med"/>
            </a:ln>
          </p:spPr>
        </p:sp>
        <p:sp>
          <p:nvSpPr>
            <p:cNvPr name="AutoShape 107" id="107"/>
            <p:cNvSpPr/>
            <p:nvPr/>
          </p:nvSpPr>
          <p:spPr>
            <a:xfrm>
              <a:off x="4861855" y="1005875"/>
              <a:ext cx="0" cy="674810"/>
            </a:xfrm>
            <a:prstGeom prst="line">
              <a:avLst/>
            </a:prstGeom>
            <a:ln cap="flat" w="25400">
              <a:solidFill>
                <a:srgbClr val="000000"/>
              </a:solidFill>
              <a:prstDash val="solid"/>
              <a:headEnd type="none" len="sm" w="sm"/>
              <a:tailEnd type="arrow" len="sm" w="med"/>
            </a:ln>
          </p:spPr>
        </p:sp>
        <p:sp>
          <p:nvSpPr>
            <p:cNvPr name="Freeform 108" id="108"/>
            <p:cNvSpPr/>
            <p:nvPr/>
          </p:nvSpPr>
          <p:spPr>
            <a:xfrm flipH="false" flipV="false" rot="0">
              <a:off x="1981954" y="1940950"/>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9" id="109"/>
            <p:cNvSpPr/>
            <p:nvPr/>
          </p:nvSpPr>
          <p:spPr>
            <a:xfrm flipH="false" flipV="false" rot="0">
              <a:off x="1974379" y="2785766"/>
              <a:ext cx="327479" cy="327479"/>
            </a:xfrm>
            <a:custGeom>
              <a:avLst/>
              <a:gdLst/>
              <a:ahLst/>
              <a:cxnLst/>
              <a:rect r="r" b="b" t="t" l="l"/>
              <a:pathLst>
                <a:path h="327479" w="327479">
                  <a:moveTo>
                    <a:pt x="0" y="0"/>
                  </a:moveTo>
                  <a:lnTo>
                    <a:pt x="327480" y="0"/>
                  </a:lnTo>
                  <a:lnTo>
                    <a:pt x="327480"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10" id="110"/>
            <p:cNvSpPr/>
            <p:nvPr/>
          </p:nvSpPr>
          <p:spPr>
            <a:xfrm>
              <a:off x="2309433" y="2104690"/>
              <a:ext cx="687111" cy="0"/>
            </a:xfrm>
            <a:prstGeom prst="line">
              <a:avLst/>
            </a:prstGeom>
            <a:ln cap="flat" w="25400">
              <a:solidFill>
                <a:srgbClr val="000000"/>
              </a:solidFill>
              <a:prstDash val="solid"/>
              <a:headEnd type="none" len="sm" w="sm"/>
              <a:tailEnd type="arrow" len="sm" w="med"/>
            </a:ln>
          </p:spPr>
        </p:sp>
        <p:sp>
          <p:nvSpPr>
            <p:cNvPr name="AutoShape 111" id="111"/>
            <p:cNvSpPr/>
            <p:nvPr/>
          </p:nvSpPr>
          <p:spPr>
            <a:xfrm>
              <a:off x="2309433" y="1267688"/>
              <a:ext cx="687111" cy="0"/>
            </a:xfrm>
            <a:prstGeom prst="line">
              <a:avLst/>
            </a:prstGeom>
            <a:ln cap="flat" w="25400">
              <a:solidFill>
                <a:srgbClr val="000000"/>
              </a:solidFill>
              <a:prstDash val="solid"/>
              <a:headEnd type="none" len="sm" w="sm"/>
              <a:tailEnd type="arrow" len="sm" w="med"/>
            </a:ln>
          </p:spPr>
        </p:sp>
        <p:sp>
          <p:nvSpPr>
            <p:cNvPr name="AutoShape 112" id="112"/>
            <p:cNvSpPr/>
            <p:nvPr/>
          </p:nvSpPr>
          <p:spPr>
            <a:xfrm flipV="true">
              <a:off x="2301859" y="2941974"/>
              <a:ext cx="694685" cy="7531"/>
            </a:xfrm>
            <a:prstGeom prst="line">
              <a:avLst/>
            </a:prstGeom>
            <a:ln cap="flat" w="25400">
              <a:solidFill>
                <a:srgbClr val="000000"/>
              </a:solidFill>
              <a:prstDash val="solid"/>
              <a:headEnd type="none" len="sm" w="sm"/>
              <a:tailEnd type="arrow" len="sm" w="med"/>
            </a:ln>
          </p:spPr>
        </p:sp>
        <p:sp>
          <p:nvSpPr>
            <p:cNvPr name="Freeform 113" id="113"/>
            <p:cNvSpPr/>
            <p:nvPr/>
          </p:nvSpPr>
          <p:spPr>
            <a:xfrm flipH="false" flipV="false" rot="0">
              <a:off x="1205117" y="865698"/>
              <a:ext cx="360624" cy="2510675"/>
            </a:xfrm>
            <a:custGeom>
              <a:avLst/>
              <a:gdLst/>
              <a:ahLst/>
              <a:cxnLst/>
              <a:rect r="r" b="b" t="t" l="l"/>
              <a:pathLst>
                <a:path h="2510675" w="360624">
                  <a:moveTo>
                    <a:pt x="0" y="0"/>
                  </a:moveTo>
                  <a:lnTo>
                    <a:pt x="360624" y="0"/>
                  </a:lnTo>
                  <a:lnTo>
                    <a:pt x="360624" y="2510675"/>
                  </a:lnTo>
                  <a:lnTo>
                    <a:pt x="0" y="25106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4" id="114"/>
            <p:cNvSpPr/>
            <p:nvPr/>
          </p:nvSpPr>
          <p:spPr>
            <a:xfrm flipH="false" flipV="false" rot="0">
              <a:off x="4639384" y="1879351"/>
              <a:ext cx="444942" cy="450677"/>
            </a:xfrm>
            <a:custGeom>
              <a:avLst/>
              <a:gdLst/>
              <a:ahLst/>
              <a:cxnLst/>
              <a:rect r="r" b="b" t="t" l="l"/>
              <a:pathLst>
                <a:path h="450677" w="444942">
                  <a:moveTo>
                    <a:pt x="0" y="0"/>
                  </a:moveTo>
                  <a:lnTo>
                    <a:pt x="444942" y="0"/>
                  </a:lnTo>
                  <a:lnTo>
                    <a:pt x="444942" y="450677"/>
                  </a:lnTo>
                  <a:lnTo>
                    <a:pt x="0" y="450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5" id="115"/>
            <p:cNvSpPr/>
            <p:nvPr/>
          </p:nvSpPr>
          <p:spPr>
            <a:xfrm flipH="false" flipV="false" rot="0">
              <a:off x="6080900" y="1905662"/>
              <a:ext cx="598170" cy="398055"/>
            </a:xfrm>
            <a:custGeom>
              <a:avLst/>
              <a:gdLst/>
              <a:ahLst/>
              <a:cxnLst/>
              <a:rect r="r" b="b" t="t" l="l"/>
              <a:pathLst>
                <a:path h="398055" w="598170">
                  <a:moveTo>
                    <a:pt x="0" y="0"/>
                  </a:moveTo>
                  <a:lnTo>
                    <a:pt x="598169" y="0"/>
                  </a:lnTo>
                  <a:lnTo>
                    <a:pt x="598169" y="398055"/>
                  </a:lnTo>
                  <a:lnTo>
                    <a:pt x="0" y="398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6" id="116"/>
            <p:cNvSpPr txBox="true"/>
            <p:nvPr/>
          </p:nvSpPr>
          <p:spPr>
            <a:xfrm rot="0">
              <a:off x="2996544"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w2</a:t>
              </a:r>
            </a:p>
          </p:txBody>
        </p:sp>
        <p:sp>
          <p:nvSpPr>
            <p:cNvPr name="TextBox 117" id="117"/>
            <p:cNvSpPr txBox="true"/>
            <p:nvPr/>
          </p:nvSpPr>
          <p:spPr>
            <a:xfrm rot="0">
              <a:off x="7475625" y="1785991"/>
              <a:ext cx="77260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Salida</a:t>
              </a:r>
            </a:p>
            <a:p>
              <a:pPr algn="ctr">
                <a:lnSpc>
                  <a:spcPts val="1801"/>
                </a:lnSpc>
              </a:pPr>
              <a:r>
                <a:rPr lang="en-US" sz="1287">
                  <a:solidFill>
                    <a:srgbClr val="000000"/>
                  </a:solidFill>
                  <a:latin typeface="Lato Bold"/>
                </a:rPr>
                <a:t>y</a:t>
              </a:r>
            </a:p>
          </p:txBody>
        </p:sp>
        <p:sp>
          <p:nvSpPr>
            <p:cNvPr name="TextBox 118" id="118"/>
            <p:cNvSpPr txBox="true"/>
            <p:nvPr/>
          </p:nvSpPr>
          <p:spPr>
            <a:xfrm rot="0">
              <a:off x="5740996" y="940520"/>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Función de</a:t>
              </a:r>
            </a:p>
            <a:p>
              <a:pPr algn="ctr">
                <a:lnSpc>
                  <a:spcPts val="1801"/>
                </a:lnSpc>
              </a:pPr>
              <a:r>
                <a:rPr lang="en-US" sz="1287">
                  <a:solidFill>
                    <a:srgbClr val="000000"/>
                  </a:solidFill>
                  <a:latin typeface="Lato Bold"/>
                </a:rPr>
                <a:t>activación</a:t>
              </a:r>
            </a:p>
          </p:txBody>
        </p:sp>
        <p:sp>
          <p:nvSpPr>
            <p:cNvPr name="TextBox 119" id="119"/>
            <p:cNvSpPr txBox="true"/>
            <p:nvPr/>
          </p:nvSpPr>
          <p:spPr>
            <a:xfrm rot="0">
              <a:off x="4452318" y="-38100"/>
              <a:ext cx="819073"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Bias</a:t>
              </a:r>
            </a:p>
            <a:p>
              <a:pPr algn="ctr">
                <a:lnSpc>
                  <a:spcPts val="1801"/>
                </a:lnSpc>
              </a:pPr>
              <a:r>
                <a:rPr lang="en-US" sz="1287">
                  <a:solidFill>
                    <a:srgbClr val="000000"/>
                  </a:solidFill>
                  <a:latin typeface="Lato Bold"/>
                </a:rPr>
                <a:t>b</a:t>
              </a:r>
            </a:p>
          </p:txBody>
        </p:sp>
        <p:sp>
          <p:nvSpPr>
            <p:cNvPr name="TextBox 120" id="120"/>
            <p:cNvSpPr txBox="true"/>
            <p:nvPr/>
          </p:nvSpPr>
          <p:spPr>
            <a:xfrm rot="0">
              <a:off x="1343967"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x1</a:t>
              </a:r>
            </a:p>
          </p:txBody>
        </p:sp>
        <p:sp>
          <p:nvSpPr>
            <p:cNvPr name="TextBox 121" id="121"/>
            <p:cNvSpPr txBox="true"/>
            <p:nvPr/>
          </p:nvSpPr>
          <p:spPr>
            <a:xfrm rot="0">
              <a:off x="1300716"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x2</a:t>
              </a:r>
            </a:p>
          </p:txBody>
        </p:sp>
        <p:sp>
          <p:nvSpPr>
            <p:cNvPr name="TextBox 122" id="122"/>
            <p:cNvSpPr txBox="true"/>
            <p:nvPr/>
          </p:nvSpPr>
          <p:spPr>
            <a:xfrm rot="0">
              <a:off x="1293142" y="2775225"/>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x3</a:t>
              </a:r>
            </a:p>
          </p:txBody>
        </p:sp>
        <p:sp>
          <p:nvSpPr>
            <p:cNvPr name="TextBox 123" id="123"/>
            <p:cNvSpPr txBox="true"/>
            <p:nvPr/>
          </p:nvSpPr>
          <p:spPr>
            <a:xfrm rot="0">
              <a:off x="0" y="1802337"/>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Valores de</a:t>
              </a:r>
            </a:p>
            <a:p>
              <a:pPr algn="ctr">
                <a:lnSpc>
                  <a:spcPts val="1801"/>
                </a:lnSpc>
              </a:pPr>
              <a:r>
                <a:rPr lang="en-US" sz="1287">
                  <a:solidFill>
                    <a:srgbClr val="000000"/>
                  </a:solidFill>
                  <a:latin typeface="Lato Bold"/>
                </a:rPr>
                <a:t>entrada</a:t>
              </a:r>
            </a:p>
          </p:txBody>
        </p:sp>
        <p:sp>
          <p:nvSpPr>
            <p:cNvPr name="TextBox 124" id="124"/>
            <p:cNvSpPr txBox="true"/>
            <p:nvPr/>
          </p:nvSpPr>
          <p:spPr>
            <a:xfrm rot="0">
              <a:off x="2927627" y="3385675"/>
              <a:ext cx="819073" cy="296904"/>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Pesos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aphicFrame>
        <p:nvGraphicFramePr>
          <p:cNvPr name="Table 6" id="6"/>
          <p:cNvGraphicFramePr>
            <a:graphicFrameLocks noGrp="true"/>
          </p:cNvGraphicFramePr>
          <p:nvPr/>
        </p:nvGraphicFramePr>
        <p:xfrm>
          <a:off x="1125494" y="3492391"/>
          <a:ext cx="2404380" cy="2701121"/>
        </p:xfrm>
        <a:graphic>
          <a:graphicData uri="http://schemas.openxmlformats.org/drawingml/2006/table">
            <a:tbl>
              <a:tblPr/>
              <a:tblGrid>
                <a:gridCol w="394847"/>
                <a:gridCol w="400444"/>
                <a:gridCol w="397646"/>
                <a:gridCol w="393304"/>
                <a:gridCol w="423191"/>
                <a:gridCol w="394948"/>
              </a:tblGrid>
              <a:tr h="3875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1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6513">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3186">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1460">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609">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91744">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bl>
          </a:graphicData>
        </a:graphic>
      </p:graphicFrame>
      <p:graphicFrame>
        <p:nvGraphicFramePr>
          <p:cNvPr name="Table 7" id="7"/>
          <p:cNvGraphicFramePr>
            <a:graphicFrameLocks noGrp="true"/>
          </p:cNvGraphicFramePr>
          <p:nvPr/>
        </p:nvGraphicFramePr>
        <p:xfrm>
          <a:off x="7923212" y="3492391"/>
          <a:ext cx="1603359" cy="1929251"/>
        </p:xfrm>
        <a:graphic>
          <a:graphicData uri="http://schemas.openxmlformats.org/drawingml/2006/table">
            <a:tbl>
              <a:tblPr/>
              <a:tblGrid>
                <a:gridCol w="393842"/>
                <a:gridCol w="399489"/>
                <a:gridCol w="393545"/>
                <a:gridCol w="416483"/>
              </a:tblGrid>
              <a:tr h="388609">
                <a:tc>
                  <a:txBody>
                    <a:bodyPr anchor="t" rtlCol="false"/>
                    <a:lstStyle/>
                    <a:p>
                      <a:pPr algn="ctr">
                        <a:lnSpc>
                          <a:spcPts val="1540"/>
                        </a:lnSpc>
                        <a:defRPr/>
                      </a:pPr>
                      <a:r>
                        <a:rPr lang="en-US" sz="1100">
                          <a:solidFill>
                            <a:srgbClr val="000000"/>
                          </a:solidFill>
                          <a:latin typeface="Inter Bold"/>
                        </a:rPr>
                        <a:t>100</a:t>
                      </a: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5757"/>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6202">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7615">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4278">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2547">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3876873"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-2</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6057755"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-460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sp>
        <p:nvSpPr>
          <p:cNvPr name="AutoShape 10" id="10"/>
          <p:cNvSpPr/>
          <p:nvPr/>
        </p:nvSpPr>
        <p:spPr>
          <a:xfrm>
            <a:off x="2327684" y="3492391"/>
            <a:ext cx="2692305" cy="3934599"/>
          </a:xfrm>
          <a:prstGeom prst="line">
            <a:avLst/>
          </a:prstGeom>
          <a:ln cap="flat" w="38100">
            <a:solidFill>
              <a:srgbClr val="800202"/>
            </a:solidFill>
            <a:prstDash val="sysDot"/>
            <a:headEnd type="none" len="sm" w="sm"/>
            <a:tailEnd type="arrow" len="sm" w="med"/>
          </a:ln>
        </p:spPr>
      </p:sp>
      <p:sp>
        <p:nvSpPr>
          <p:cNvPr name="AutoShape 11" id="11"/>
          <p:cNvSpPr/>
          <p:nvPr/>
        </p:nvSpPr>
        <p:spPr>
          <a:xfrm flipV="true">
            <a:off x="5019989" y="7426990"/>
            <a:ext cx="1037766" cy="10758"/>
          </a:xfrm>
          <a:prstGeom prst="line">
            <a:avLst/>
          </a:prstGeom>
          <a:ln cap="flat" w="38100">
            <a:solidFill>
              <a:srgbClr val="800202"/>
            </a:solidFill>
            <a:prstDash val="sysDot"/>
            <a:headEnd type="none" len="sm" w="sm"/>
            <a:tailEnd type="arrow" len="sm" w="med"/>
          </a:ln>
        </p:spPr>
      </p:sp>
      <p:sp>
        <p:nvSpPr>
          <p:cNvPr name="AutoShape 12" id="12"/>
          <p:cNvSpPr/>
          <p:nvPr/>
        </p:nvSpPr>
        <p:spPr>
          <a:xfrm flipV="true">
            <a:off x="5035908" y="8540500"/>
            <a:ext cx="1037766" cy="10758"/>
          </a:xfrm>
          <a:prstGeom prst="line">
            <a:avLst/>
          </a:prstGeom>
          <a:ln cap="flat" w="38100">
            <a:solidFill>
              <a:srgbClr val="800202"/>
            </a:solidFill>
            <a:prstDash val="sysDot"/>
            <a:headEnd type="none" len="sm" w="sm"/>
            <a:tailEnd type="arrow" len="sm" w="med"/>
          </a:ln>
        </p:spPr>
      </p:sp>
      <p:sp>
        <p:nvSpPr>
          <p:cNvPr name="AutoShape 13" id="13"/>
          <p:cNvSpPr/>
          <p:nvPr/>
        </p:nvSpPr>
        <p:spPr>
          <a:xfrm flipV="true">
            <a:off x="6073872" y="3492391"/>
            <a:ext cx="1849340" cy="3915550"/>
          </a:xfrm>
          <a:prstGeom prst="line">
            <a:avLst/>
          </a:prstGeom>
          <a:ln cap="flat" w="38100">
            <a:solidFill>
              <a:srgbClr val="800202"/>
            </a:solidFill>
            <a:prstDash val="sysDot"/>
            <a:headEnd type="none" len="sm" w="sm"/>
            <a:tailEnd type="arrow" len="sm" w="med"/>
          </a:ln>
        </p:spPr>
      </p:sp>
      <p:sp>
        <p:nvSpPr>
          <p:cNvPr name="AutoShape 14" id="14"/>
          <p:cNvSpPr/>
          <p:nvPr/>
        </p:nvSpPr>
        <p:spPr>
          <a:xfrm flipV="true">
            <a:off x="7200871" y="3922423"/>
            <a:ext cx="1125754" cy="4647884"/>
          </a:xfrm>
          <a:prstGeom prst="line">
            <a:avLst/>
          </a:prstGeom>
          <a:ln cap="flat" w="38100">
            <a:solidFill>
              <a:srgbClr val="800202"/>
            </a:solidFill>
            <a:prstDash val="sysDot"/>
            <a:headEnd type="none" len="sm" w="sm"/>
            <a:tailEnd type="arrow" len="sm" w="med"/>
          </a:ln>
        </p:spPr>
      </p:sp>
      <p:sp>
        <p:nvSpPr>
          <p:cNvPr name="Freeform 15" id="15"/>
          <p:cNvSpPr/>
          <p:nvPr/>
        </p:nvSpPr>
        <p:spPr>
          <a:xfrm flipH="false" flipV="false" rot="0">
            <a:off x="6930820" y="5861477"/>
            <a:ext cx="655619" cy="664071"/>
          </a:xfrm>
          <a:custGeom>
            <a:avLst/>
            <a:gdLst/>
            <a:ahLst/>
            <a:cxnLst/>
            <a:rect r="r" b="b" t="t" l="l"/>
            <a:pathLst>
              <a:path h="664071" w="655619">
                <a:moveTo>
                  <a:pt x="0" y="0"/>
                </a:moveTo>
                <a:lnTo>
                  <a:pt x="655619" y="0"/>
                </a:lnTo>
                <a:lnTo>
                  <a:pt x="655619" y="664071"/>
                </a:lnTo>
                <a:lnTo>
                  <a:pt x="0" y="664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a:off x="1125494" y="4671282"/>
            <a:ext cx="2751379" cy="3899025"/>
          </a:xfrm>
          <a:prstGeom prst="line">
            <a:avLst/>
          </a:prstGeom>
          <a:ln cap="flat" w="38100">
            <a:solidFill>
              <a:srgbClr val="800202"/>
            </a:solidFill>
            <a:prstDash val="sysDot"/>
            <a:headEnd type="none" len="sm" w="sm"/>
            <a:tailEnd type="arrow" len="sm" w="med"/>
          </a:ln>
        </p:spPr>
      </p:sp>
      <p:sp>
        <p:nvSpPr>
          <p:cNvPr name="TextBox 17" id="17"/>
          <p:cNvSpPr txBox="true"/>
          <p:nvPr/>
        </p:nvSpPr>
        <p:spPr>
          <a:xfrm rot="0">
            <a:off x="1381989" y="1223853"/>
            <a:ext cx="7600077" cy="1369314"/>
          </a:xfrm>
          <a:prstGeom prst="rect">
            <a:avLst/>
          </a:prstGeom>
        </p:spPr>
        <p:txBody>
          <a:bodyPr anchor="t" rtlCol="false" tIns="0" lIns="0" bIns="0" rIns="0">
            <a:spAutoFit/>
          </a:bodyPr>
          <a:lstStyle/>
          <a:p>
            <a:pPr algn="ctr">
              <a:lnSpc>
                <a:spcPts val="5328"/>
              </a:lnSpc>
            </a:pPr>
            <a:r>
              <a:rPr lang="en-US" sz="4800" spc="-124">
                <a:solidFill>
                  <a:srgbClr val="000000"/>
                </a:solidFill>
                <a:latin typeface="Cy Grotesk Grand Demi"/>
              </a:rPr>
              <a:t>Redes Neuronales Convolucionales</a:t>
            </a:r>
          </a:p>
        </p:txBody>
      </p:sp>
      <p:sp>
        <p:nvSpPr>
          <p:cNvPr name="TextBox 18" id="18"/>
          <p:cNvSpPr txBox="true"/>
          <p:nvPr/>
        </p:nvSpPr>
        <p:spPr>
          <a:xfrm rot="0">
            <a:off x="1125494"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entrada</a:t>
            </a:r>
          </a:p>
        </p:txBody>
      </p:sp>
      <p:sp>
        <p:nvSpPr>
          <p:cNvPr name="TextBox 19" id="19"/>
          <p:cNvSpPr txBox="true"/>
          <p:nvPr/>
        </p:nvSpPr>
        <p:spPr>
          <a:xfrm rot="0">
            <a:off x="7416246"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salida</a:t>
            </a:r>
          </a:p>
        </p:txBody>
      </p:sp>
      <p:sp>
        <p:nvSpPr>
          <p:cNvPr name="TextBox 20" id="20"/>
          <p:cNvSpPr txBox="true"/>
          <p:nvPr/>
        </p:nvSpPr>
        <p:spPr>
          <a:xfrm rot="0">
            <a:off x="3969949" y="8649679"/>
            <a:ext cx="956965" cy="349249"/>
          </a:xfrm>
          <a:prstGeom prst="rect">
            <a:avLst/>
          </a:prstGeom>
        </p:spPr>
        <p:txBody>
          <a:bodyPr anchor="t" rtlCol="false" tIns="0" lIns="0" bIns="0" rIns="0">
            <a:spAutoFit/>
          </a:bodyPr>
          <a:lstStyle/>
          <a:p>
            <a:pPr algn="ctr">
              <a:lnSpc>
                <a:spcPts val="2800"/>
              </a:lnSpc>
            </a:pPr>
            <a:r>
              <a:rPr lang="en-US" sz="2000">
                <a:solidFill>
                  <a:srgbClr val="800202"/>
                </a:solidFill>
                <a:latin typeface="Lato Bold"/>
              </a:rPr>
              <a:t>KERNEL</a:t>
            </a:r>
          </a:p>
        </p:txBody>
      </p:sp>
      <p:sp>
        <p:nvSpPr>
          <p:cNvPr name="TextBox 21" id="21"/>
          <p:cNvSpPr txBox="true"/>
          <p:nvPr/>
        </p:nvSpPr>
        <p:spPr>
          <a:xfrm rot="0">
            <a:off x="5277902" y="7274591"/>
            <a:ext cx="521940"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a:t>
            </a:r>
          </a:p>
        </p:txBody>
      </p:sp>
      <p:sp>
        <p:nvSpPr>
          <p:cNvPr name="TextBox 22" id="22"/>
          <p:cNvSpPr txBox="true"/>
          <p:nvPr/>
        </p:nvSpPr>
        <p:spPr>
          <a:xfrm rot="0">
            <a:off x="3348236" y="6082536"/>
            <a:ext cx="528638"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x</a:t>
            </a:r>
          </a:p>
        </p:txBody>
      </p:sp>
      <p:graphicFrame>
        <p:nvGraphicFramePr>
          <p:cNvPr name="Table 23" id="23"/>
          <p:cNvGraphicFramePr>
            <a:graphicFrameLocks noGrp="true"/>
          </p:cNvGraphicFramePr>
          <p:nvPr/>
        </p:nvGraphicFramePr>
        <p:xfrm>
          <a:off x="10545746" y="457466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5E17EB"/>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bl>
          </a:graphicData>
        </a:graphic>
      </p:graphicFrame>
      <p:graphicFrame>
        <p:nvGraphicFramePr>
          <p:cNvPr name="Table 24" id="24"/>
          <p:cNvGraphicFramePr>
            <a:graphicFrameLocks noGrp="true"/>
          </p:cNvGraphicFramePr>
          <p:nvPr/>
        </p:nvGraphicFramePr>
        <p:xfrm>
          <a:off x="11761853" y="436653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5" id="25"/>
          <p:cNvGraphicFramePr>
            <a:graphicFrameLocks noGrp="true"/>
          </p:cNvGraphicFramePr>
          <p:nvPr/>
        </p:nvGraphicFramePr>
        <p:xfrm>
          <a:off x="11866115" y="447079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6" id="26"/>
          <p:cNvGraphicFramePr>
            <a:graphicFrameLocks noGrp="true"/>
          </p:cNvGraphicFramePr>
          <p:nvPr/>
        </p:nvGraphicFramePr>
        <p:xfrm>
          <a:off x="11970378" y="4575057"/>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7" id="27"/>
          <p:cNvGraphicFramePr>
            <a:graphicFrameLocks noGrp="true"/>
          </p:cNvGraphicFramePr>
          <p:nvPr/>
        </p:nvGraphicFramePr>
        <p:xfrm>
          <a:off x="12074640" y="4679319"/>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8" id="28"/>
          <p:cNvGraphicFramePr>
            <a:graphicFrameLocks noGrp="true"/>
          </p:cNvGraphicFramePr>
          <p:nvPr/>
        </p:nvGraphicFramePr>
        <p:xfrm>
          <a:off x="12178902" y="4783581"/>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9" id="29"/>
          <p:cNvGraphicFramePr>
            <a:graphicFrameLocks noGrp="true"/>
          </p:cNvGraphicFramePr>
          <p:nvPr/>
        </p:nvGraphicFramePr>
        <p:xfrm>
          <a:off x="12283165" y="488784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0" id="30"/>
          <p:cNvGraphicFramePr>
            <a:graphicFrameLocks noGrp="true"/>
          </p:cNvGraphicFramePr>
          <p:nvPr/>
        </p:nvGraphicFramePr>
        <p:xfrm>
          <a:off x="12397395" y="500418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80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pSp>
        <p:nvGrpSpPr>
          <p:cNvPr name="Group 31" id="31"/>
          <p:cNvGrpSpPr/>
          <p:nvPr/>
        </p:nvGrpSpPr>
        <p:grpSpPr>
          <a:xfrm rot="0">
            <a:off x="12529558" y="5161463"/>
            <a:ext cx="128455" cy="133429"/>
            <a:chOff x="0" y="0"/>
            <a:chExt cx="69542" cy="72235"/>
          </a:xfrm>
        </p:grpSpPr>
        <p:sp>
          <p:nvSpPr>
            <p:cNvPr name="Freeform 32" id="32"/>
            <p:cNvSpPr/>
            <p:nvPr/>
          </p:nvSpPr>
          <p:spPr>
            <a:xfrm flipH="false" flipV="false" rot="0">
              <a:off x="0" y="0"/>
              <a:ext cx="69542" cy="72235"/>
            </a:xfrm>
            <a:custGeom>
              <a:avLst/>
              <a:gdLst/>
              <a:ahLst/>
              <a:cxnLst/>
              <a:rect r="r" b="b" t="t" l="l"/>
              <a:pathLst>
                <a:path h="72235" w="69542">
                  <a:moveTo>
                    <a:pt x="0" y="0"/>
                  </a:moveTo>
                  <a:lnTo>
                    <a:pt x="69542" y="0"/>
                  </a:lnTo>
                  <a:lnTo>
                    <a:pt x="69542" y="72235"/>
                  </a:lnTo>
                  <a:lnTo>
                    <a:pt x="0" y="72235"/>
                  </a:lnTo>
                  <a:close/>
                </a:path>
              </a:pathLst>
            </a:custGeom>
            <a:solidFill>
              <a:srgbClr val="800202"/>
            </a:solidFill>
          </p:spPr>
        </p:sp>
        <p:sp>
          <p:nvSpPr>
            <p:cNvPr name="TextBox 33" id="33"/>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34" id="34"/>
          <p:cNvSpPr/>
          <p:nvPr/>
        </p:nvSpPr>
        <p:spPr>
          <a:xfrm>
            <a:off x="10899542" y="4783581"/>
            <a:ext cx="1694244" cy="377882"/>
          </a:xfrm>
          <a:prstGeom prst="line">
            <a:avLst/>
          </a:prstGeom>
          <a:ln cap="flat" w="28575">
            <a:solidFill>
              <a:srgbClr val="000000"/>
            </a:solidFill>
            <a:prstDash val="sysDot"/>
            <a:headEnd type="none" len="sm" w="sm"/>
            <a:tailEnd type="none" len="sm" w="sm"/>
          </a:ln>
        </p:spPr>
      </p:sp>
      <p:sp>
        <p:nvSpPr>
          <p:cNvPr name="AutoShape 35" id="35"/>
          <p:cNvSpPr/>
          <p:nvPr/>
        </p:nvSpPr>
        <p:spPr>
          <a:xfrm>
            <a:off x="10901538" y="5032686"/>
            <a:ext cx="1692248" cy="262206"/>
          </a:xfrm>
          <a:prstGeom prst="line">
            <a:avLst/>
          </a:prstGeom>
          <a:ln cap="flat" w="28575">
            <a:solidFill>
              <a:srgbClr val="000000"/>
            </a:solidFill>
            <a:prstDash val="sysDot"/>
            <a:headEnd type="none" len="sm" w="sm"/>
            <a:tailEnd type="none" len="sm" w="sm"/>
          </a:ln>
        </p:spPr>
      </p:sp>
      <p:sp>
        <p:nvSpPr>
          <p:cNvPr name="AutoShape 36" id="36"/>
          <p:cNvSpPr/>
          <p:nvPr/>
        </p:nvSpPr>
        <p:spPr>
          <a:xfrm>
            <a:off x="11552380" y="5627084"/>
            <a:ext cx="393115" cy="0"/>
          </a:xfrm>
          <a:prstGeom prst="line">
            <a:avLst/>
          </a:prstGeom>
          <a:ln cap="flat" w="28575">
            <a:solidFill>
              <a:srgbClr val="000000"/>
            </a:solidFill>
            <a:prstDash val="solid"/>
            <a:headEnd type="none" len="sm" w="sm"/>
            <a:tailEnd type="arrow" len="sm" w="med"/>
          </a:ln>
        </p:spPr>
      </p:sp>
      <p:graphicFrame>
        <p:nvGraphicFramePr>
          <p:cNvPr name="Table 37" id="37"/>
          <p:cNvGraphicFramePr>
            <a:graphicFrameLocks noGrp="true"/>
          </p:cNvGraphicFramePr>
          <p:nvPr/>
        </p:nvGraphicFramePr>
        <p:xfrm>
          <a:off x="13629985" y="4404420"/>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38" id="38"/>
          <p:cNvGraphicFramePr>
            <a:graphicFrameLocks noGrp="true"/>
          </p:cNvGraphicFramePr>
          <p:nvPr/>
        </p:nvGraphicFramePr>
        <p:xfrm>
          <a:off x="13734248" y="4508682"/>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9" id="39"/>
          <p:cNvGraphicFramePr>
            <a:graphicFrameLocks noGrp="true"/>
          </p:cNvGraphicFramePr>
          <p:nvPr/>
        </p:nvGraphicFramePr>
        <p:xfrm>
          <a:off x="13838510" y="4612945"/>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0" id="40"/>
          <p:cNvGraphicFramePr>
            <a:graphicFrameLocks noGrp="true"/>
          </p:cNvGraphicFramePr>
          <p:nvPr/>
        </p:nvGraphicFramePr>
        <p:xfrm>
          <a:off x="13942772" y="4717207"/>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1" id="41"/>
          <p:cNvGraphicFramePr>
            <a:graphicFrameLocks noGrp="true"/>
          </p:cNvGraphicFramePr>
          <p:nvPr/>
        </p:nvGraphicFramePr>
        <p:xfrm>
          <a:off x="14047035" y="4821469"/>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2" id="42"/>
          <p:cNvGraphicFramePr>
            <a:graphicFrameLocks noGrp="true"/>
          </p:cNvGraphicFramePr>
          <p:nvPr/>
        </p:nvGraphicFramePr>
        <p:xfrm>
          <a:off x="14151297" y="4925731"/>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3" id="43"/>
          <p:cNvGraphicFramePr>
            <a:graphicFrameLocks noGrp="true"/>
          </p:cNvGraphicFramePr>
          <p:nvPr/>
        </p:nvGraphicFramePr>
        <p:xfrm>
          <a:off x="14255559" y="5029994"/>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pSp>
        <p:nvGrpSpPr>
          <p:cNvPr name="Group 44" id="44"/>
          <p:cNvGrpSpPr/>
          <p:nvPr/>
        </p:nvGrpSpPr>
        <p:grpSpPr>
          <a:xfrm rot="0">
            <a:off x="14706141" y="5528773"/>
            <a:ext cx="97717" cy="98300"/>
            <a:chOff x="0" y="0"/>
            <a:chExt cx="52901" cy="53217"/>
          </a:xfrm>
        </p:grpSpPr>
        <p:sp>
          <p:nvSpPr>
            <p:cNvPr name="Freeform 45" id="45"/>
            <p:cNvSpPr/>
            <p:nvPr/>
          </p:nvSpPr>
          <p:spPr>
            <a:xfrm flipH="false" flipV="false" rot="0">
              <a:off x="0" y="0"/>
              <a:ext cx="52901" cy="53217"/>
            </a:xfrm>
            <a:custGeom>
              <a:avLst/>
              <a:gdLst/>
              <a:ahLst/>
              <a:cxnLst/>
              <a:rect r="r" b="b" t="t" l="l"/>
              <a:pathLst>
                <a:path h="53217" w="52901">
                  <a:moveTo>
                    <a:pt x="0" y="0"/>
                  </a:moveTo>
                  <a:lnTo>
                    <a:pt x="52901" y="0"/>
                  </a:lnTo>
                  <a:lnTo>
                    <a:pt x="52901" y="53217"/>
                  </a:lnTo>
                  <a:lnTo>
                    <a:pt x="0" y="53217"/>
                  </a:lnTo>
                  <a:close/>
                </a:path>
              </a:pathLst>
            </a:custGeom>
            <a:solidFill>
              <a:srgbClr val="800202"/>
            </a:solidFill>
          </p:spPr>
        </p:sp>
        <p:sp>
          <p:nvSpPr>
            <p:cNvPr name="TextBox 46" id="46"/>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47" id="47"/>
          <p:cNvSpPr/>
          <p:nvPr/>
        </p:nvSpPr>
        <p:spPr>
          <a:xfrm>
            <a:off x="12984476" y="5461811"/>
            <a:ext cx="1770523" cy="66962"/>
          </a:xfrm>
          <a:prstGeom prst="line">
            <a:avLst/>
          </a:prstGeom>
          <a:ln cap="flat" w="28575">
            <a:solidFill>
              <a:srgbClr val="000000"/>
            </a:solidFill>
            <a:prstDash val="sysDot"/>
            <a:headEnd type="none" len="sm" w="sm"/>
            <a:tailEnd type="none" len="sm" w="sm"/>
          </a:ln>
        </p:spPr>
      </p:sp>
      <p:sp>
        <p:nvSpPr>
          <p:cNvPr name="AutoShape 48" id="48"/>
          <p:cNvSpPr/>
          <p:nvPr/>
        </p:nvSpPr>
        <p:spPr>
          <a:xfrm flipV="true">
            <a:off x="12984476" y="5627074"/>
            <a:ext cx="1770523" cy="71766"/>
          </a:xfrm>
          <a:prstGeom prst="line">
            <a:avLst/>
          </a:prstGeom>
          <a:ln cap="flat" w="28575">
            <a:solidFill>
              <a:srgbClr val="000000"/>
            </a:solidFill>
            <a:prstDash val="sysDot"/>
            <a:headEnd type="none" len="sm" w="sm"/>
            <a:tailEnd type="none" len="sm" w="sm"/>
          </a:ln>
        </p:spPr>
      </p:sp>
      <p:sp>
        <p:nvSpPr>
          <p:cNvPr name="AutoShape 49" id="49"/>
          <p:cNvSpPr/>
          <p:nvPr/>
        </p:nvSpPr>
        <p:spPr>
          <a:xfrm>
            <a:off x="16129543" y="5156019"/>
            <a:ext cx="393115" cy="0"/>
          </a:xfrm>
          <a:prstGeom prst="line">
            <a:avLst/>
          </a:prstGeom>
          <a:ln cap="flat" w="28575">
            <a:solidFill>
              <a:srgbClr val="000000"/>
            </a:solidFill>
            <a:prstDash val="solid"/>
            <a:headEnd type="none" len="sm" w="sm"/>
            <a:tailEnd type="arrow" len="sm" w="med"/>
          </a:ln>
        </p:spPr>
      </p:sp>
      <p:sp>
        <p:nvSpPr>
          <p:cNvPr name="Freeform 50" id="50"/>
          <p:cNvSpPr/>
          <p:nvPr/>
        </p:nvSpPr>
        <p:spPr>
          <a:xfrm flipH="false" flipV="false" rot="-5400000">
            <a:off x="12457974" y="3894134"/>
            <a:ext cx="635956" cy="4427544"/>
          </a:xfrm>
          <a:custGeom>
            <a:avLst/>
            <a:gdLst/>
            <a:ahLst/>
            <a:cxnLst/>
            <a:rect r="r" b="b" t="t" l="l"/>
            <a:pathLst>
              <a:path h="4427544" w="635956">
                <a:moveTo>
                  <a:pt x="0" y="0"/>
                </a:moveTo>
                <a:lnTo>
                  <a:pt x="635956" y="0"/>
                </a:lnTo>
                <a:lnTo>
                  <a:pt x="635956" y="4427545"/>
                </a:lnTo>
                <a:lnTo>
                  <a:pt x="0" y="442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16556388" y="4574662"/>
            <a:ext cx="282503" cy="282503"/>
            <a:chOff x="0" y="0"/>
            <a:chExt cx="376670" cy="376670"/>
          </a:xfrm>
        </p:grpSpPr>
        <p:sp>
          <p:nvSpPr>
            <p:cNvPr name="Freeform 52" id="52"/>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3" id="53"/>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4" id="54"/>
          <p:cNvGrpSpPr/>
          <p:nvPr/>
        </p:nvGrpSpPr>
        <p:grpSpPr>
          <a:xfrm rot="0">
            <a:off x="16556388" y="4991711"/>
            <a:ext cx="282503" cy="282503"/>
            <a:chOff x="0" y="0"/>
            <a:chExt cx="376670" cy="376670"/>
          </a:xfrm>
        </p:grpSpPr>
        <p:sp>
          <p:nvSpPr>
            <p:cNvPr name="Freeform 55" id="55"/>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6" id="56"/>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7" id="57"/>
          <p:cNvGrpSpPr/>
          <p:nvPr/>
        </p:nvGrpSpPr>
        <p:grpSpPr>
          <a:xfrm rot="0">
            <a:off x="16556388" y="5411058"/>
            <a:ext cx="282503" cy="282503"/>
            <a:chOff x="0" y="0"/>
            <a:chExt cx="376670" cy="376670"/>
          </a:xfrm>
        </p:grpSpPr>
        <p:sp>
          <p:nvSpPr>
            <p:cNvPr name="Freeform 58" id="58"/>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9" id="59"/>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0" id="60"/>
          <p:cNvGrpSpPr/>
          <p:nvPr/>
        </p:nvGrpSpPr>
        <p:grpSpPr>
          <a:xfrm rot="0">
            <a:off x="15788393" y="4597719"/>
            <a:ext cx="282503" cy="282503"/>
            <a:chOff x="0" y="0"/>
            <a:chExt cx="376670" cy="376670"/>
          </a:xfrm>
        </p:grpSpPr>
        <p:sp>
          <p:nvSpPr>
            <p:cNvPr name="Freeform 61" id="61"/>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2" id="62"/>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3" id="63"/>
          <p:cNvGrpSpPr/>
          <p:nvPr/>
        </p:nvGrpSpPr>
        <p:grpSpPr>
          <a:xfrm rot="0">
            <a:off x="15788393" y="5014768"/>
            <a:ext cx="282503" cy="282503"/>
            <a:chOff x="0" y="0"/>
            <a:chExt cx="376670" cy="376670"/>
          </a:xfrm>
        </p:grpSpPr>
        <p:sp>
          <p:nvSpPr>
            <p:cNvPr name="Freeform 64" id="64"/>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5" id="65"/>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6" id="66"/>
          <p:cNvGrpSpPr/>
          <p:nvPr/>
        </p:nvGrpSpPr>
        <p:grpSpPr>
          <a:xfrm rot="0">
            <a:off x="15788393" y="5434115"/>
            <a:ext cx="282503" cy="282503"/>
            <a:chOff x="0" y="0"/>
            <a:chExt cx="376670" cy="376670"/>
          </a:xfrm>
        </p:grpSpPr>
        <p:sp>
          <p:nvSpPr>
            <p:cNvPr name="Freeform 67" id="67"/>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8" id="68"/>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9" id="69"/>
          <p:cNvGrpSpPr/>
          <p:nvPr/>
        </p:nvGrpSpPr>
        <p:grpSpPr>
          <a:xfrm rot="0">
            <a:off x="15371344" y="4344815"/>
            <a:ext cx="282503" cy="282503"/>
            <a:chOff x="0" y="0"/>
            <a:chExt cx="376670" cy="376670"/>
          </a:xfrm>
        </p:grpSpPr>
        <p:sp>
          <p:nvSpPr>
            <p:cNvPr name="Freeform 70" id="70"/>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1" id="71"/>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2" id="72"/>
          <p:cNvGrpSpPr/>
          <p:nvPr/>
        </p:nvGrpSpPr>
        <p:grpSpPr>
          <a:xfrm rot="0">
            <a:off x="15371344" y="4761865"/>
            <a:ext cx="282503" cy="282503"/>
            <a:chOff x="0" y="0"/>
            <a:chExt cx="376670" cy="376670"/>
          </a:xfrm>
        </p:grpSpPr>
        <p:sp>
          <p:nvSpPr>
            <p:cNvPr name="Freeform 73" id="73"/>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4" id="74"/>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5" id="75"/>
          <p:cNvGrpSpPr/>
          <p:nvPr/>
        </p:nvGrpSpPr>
        <p:grpSpPr>
          <a:xfrm rot="0">
            <a:off x="15371344" y="5181211"/>
            <a:ext cx="282503" cy="282503"/>
            <a:chOff x="0" y="0"/>
            <a:chExt cx="376670" cy="376670"/>
          </a:xfrm>
        </p:grpSpPr>
        <p:sp>
          <p:nvSpPr>
            <p:cNvPr name="Freeform 76" id="76"/>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7" id="77"/>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8" id="78"/>
          <p:cNvGrpSpPr/>
          <p:nvPr/>
        </p:nvGrpSpPr>
        <p:grpSpPr>
          <a:xfrm rot="0">
            <a:off x="15371344" y="5600558"/>
            <a:ext cx="282503" cy="282503"/>
            <a:chOff x="0" y="0"/>
            <a:chExt cx="376670" cy="376670"/>
          </a:xfrm>
        </p:grpSpPr>
        <p:sp>
          <p:nvSpPr>
            <p:cNvPr name="Freeform 79" id="79"/>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0" id="80"/>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sp>
        <p:nvSpPr>
          <p:cNvPr name="AutoShape 81" id="81"/>
          <p:cNvSpPr/>
          <p:nvPr/>
        </p:nvSpPr>
        <p:spPr>
          <a:xfrm flipV="true">
            <a:off x="15653847" y="5575366"/>
            <a:ext cx="134547" cy="166444"/>
          </a:xfrm>
          <a:prstGeom prst="line">
            <a:avLst/>
          </a:prstGeom>
          <a:ln cap="flat" w="28575">
            <a:solidFill>
              <a:srgbClr val="000000"/>
            </a:solidFill>
            <a:prstDash val="solid"/>
            <a:headEnd type="none" len="sm" w="sm"/>
            <a:tailEnd type="none" len="sm" w="sm"/>
          </a:ln>
        </p:spPr>
      </p:sp>
      <p:sp>
        <p:nvSpPr>
          <p:cNvPr name="AutoShape 82" id="82"/>
          <p:cNvSpPr/>
          <p:nvPr/>
        </p:nvSpPr>
        <p:spPr>
          <a:xfrm>
            <a:off x="15653847" y="5322463"/>
            <a:ext cx="134547" cy="252903"/>
          </a:xfrm>
          <a:prstGeom prst="line">
            <a:avLst/>
          </a:prstGeom>
          <a:ln cap="flat" w="28575">
            <a:solidFill>
              <a:srgbClr val="000000"/>
            </a:solidFill>
            <a:prstDash val="solid"/>
            <a:headEnd type="none" len="sm" w="sm"/>
            <a:tailEnd type="none" len="sm" w="sm"/>
          </a:ln>
        </p:spPr>
      </p:sp>
      <p:sp>
        <p:nvSpPr>
          <p:cNvPr name="AutoShape 83" id="83"/>
          <p:cNvSpPr/>
          <p:nvPr/>
        </p:nvSpPr>
        <p:spPr>
          <a:xfrm flipV="true">
            <a:off x="15653847" y="5156019"/>
            <a:ext cx="134547" cy="585790"/>
          </a:xfrm>
          <a:prstGeom prst="line">
            <a:avLst/>
          </a:prstGeom>
          <a:ln cap="flat" w="28575">
            <a:solidFill>
              <a:srgbClr val="000000"/>
            </a:solidFill>
            <a:prstDash val="solid"/>
            <a:headEnd type="none" len="sm" w="sm"/>
            <a:tailEnd type="none" len="sm" w="sm"/>
          </a:ln>
        </p:spPr>
      </p:sp>
      <p:sp>
        <p:nvSpPr>
          <p:cNvPr name="AutoShape 84" id="84"/>
          <p:cNvSpPr/>
          <p:nvPr/>
        </p:nvSpPr>
        <p:spPr>
          <a:xfrm flipV="true">
            <a:off x="15653847" y="4738970"/>
            <a:ext cx="134547" cy="1002840"/>
          </a:xfrm>
          <a:prstGeom prst="line">
            <a:avLst/>
          </a:prstGeom>
          <a:ln cap="flat" w="28575">
            <a:solidFill>
              <a:srgbClr val="000000"/>
            </a:solidFill>
            <a:prstDash val="solid"/>
            <a:headEnd type="none" len="sm" w="sm"/>
            <a:tailEnd type="none" len="sm" w="sm"/>
          </a:ln>
        </p:spPr>
      </p:sp>
      <p:sp>
        <p:nvSpPr>
          <p:cNvPr name="AutoShape 85" id="85"/>
          <p:cNvSpPr/>
          <p:nvPr/>
        </p:nvSpPr>
        <p:spPr>
          <a:xfrm flipV="true">
            <a:off x="15653847" y="5156019"/>
            <a:ext cx="134547" cy="166444"/>
          </a:xfrm>
          <a:prstGeom prst="line">
            <a:avLst/>
          </a:prstGeom>
          <a:ln cap="flat" w="28575">
            <a:solidFill>
              <a:srgbClr val="000000"/>
            </a:solidFill>
            <a:prstDash val="solid"/>
            <a:headEnd type="none" len="sm" w="sm"/>
            <a:tailEnd type="none" len="sm" w="sm"/>
          </a:ln>
        </p:spPr>
      </p:sp>
      <p:sp>
        <p:nvSpPr>
          <p:cNvPr name="AutoShape 86" id="86"/>
          <p:cNvSpPr/>
          <p:nvPr/>
        </p:nvSpPr>
        <p:spPr>
          <a:xfrm flipV="true">
            <a:off x="15653847" y="4738970"/>
            <a:ext cx="134547" cy="583493"/>
          </a:xfrm>
          <a:prstGeom prst="line">
            <a:avLst/>
          </a:prstGeom>
          <a:ln cap="flat" w="28575">
            <a:solidFill>
              <a:srgbClr val="000000"/>
            </a:solidFill>
            <a:prstDash val="solid"/>
            <a:headEnd type="none" len="sm" w="sm"/>
            <a:tailEnd type="none" len="sm" w="sm"/>
          </a:ln>
        </p:spPr>
      </p:sp>
      <p:sp>
        <p:nvSpPr>
          <p:cNvPr name="AutoShape 87" id="87"/>
          <p:cNvSpPr/>
          <p:nvPr/>
        </p:nvSpPr>
        <p:spPr>
          <a:xfrm flipV="true">
            <a:off x="15653847" y="4738970"/>
            <a:ext cx="134547" cy="164146"/>
          </a:xfrm>
          <a:prstGeom prst="line">
            <a:avLst/>
          </a:prstGeom>
          <a:ln cap="flat" w="28575">
            <a:solidFill>
              <a:srgbClr val="000000"/>
            </a:solidFill>
            <a:prstDash val="solid"/>
            <a:headEnd type="none" len="sm" w="sm"/>
            <a:tailEnd type="none" len="sm" w="sm"/>
          </a:ln>
        </p:spPr>
      </p:sp>
      <p:sp>
        <p:nvSpPr>
          <p:cNvPr name="AutoShape 88" id="88"/>
          <p:cNvSpPr/>
          <p:nvPr/>
        </p:nvSpPr>
        <p:spPr>
          <a:xfrm>
            <a:off x="15653847" y="4903116"/>
            <a:ext cx="134547" cy="252903"/>
          </a:xfrm>
          <a:prstGeom prst="line">
            <a:avLst/>
          </a:prstGeom>
          <a:ln cap="flat" w="28575">
            <a:solidFill>
              <a:srgbClr val="000000"/>
            </a:solidFill>
            <a:prstDash val="solid"/>
            <a:headEnd type="none" len="sm" w="sm"/>
            <a:tailEnd type="none" len="sm" w="sm"/>
          </a:ln>
        </p:spPr>
      </p:sp>
      <p:sp>
        <p:nvSpPr>
          <p:cNvPr name="AutoShape 89" id="89"/>
          <p:cNvSpPr/>
          <p:nvPr/>
        </p:nvSpPr>
        <p:spPr>
          <a:xfrm>
            <a:off x="15653847" y="4903116"/>
            <a:ext cx="134547" cy="672250"/>
          </a:xfrm>
          <a:prstGeom prst="line">
            <a:avLst/>
          </a:prstGeom>
          <a:ln cap="flat" w="28575">
            <a:solidFill>
              <a:srgbClr val="000000"/>
            </a:solidFill>
            <a:prstDash val="solid"/>
            <a:headEnd type="none" len="sm" w="sm"/>
            <a:tailEnd type="none" len="sm" w="sm"/>
          </a:ln>
        </p:spPr>
      </p:sp>
      <p:sp>
        <p:nvSpPr>
          <p:cNvPr name="AutoShape 90" id="90"/>
          <p:cNvSpPr/>
          <p:nvPr/>
        </p:nvSpPr>
        <p:spPr>
          <a:xfrm>
            <a:off x="15653847" y="4486067"/>
            <a:ext cx="134547" cy="1089299"/>
          </a:xfrm>
          <a:prstGeom prst="line">
            <a:avLst/>
          </a:prstGeom>
          <a:ln cap="flat" w="28575">
            <a:solidFill>
              <a:srgbClr val="000000"/>
            </a:solidFill>
            <a:prstDash val="solid"/>
            <a:headEnd type="none" len="sm" w="sm"/>
            <a:tailEnd type="none" len="sm" w="sm"/>
          </a:ln>
        </p:spPr>
      </p:sp>
      <p:sp>
        <p:nvSpPr>
          <p:cNvPr name="AutoShape 91" id="91"/>
          <p:cNvSpPr/>
          <p:nvPr/>
        </p:nvSpPr>
        <p:spPr>
          <a:xfrm>
            <a:off x="15653847" y="4486067"/>
            <a:ext cx="134547" cy="669952"/>
          </a:xfrm>
          <a:prstGeom prst="line">
            <a:avLst/>
          </a:prstGeom>
          <a:ln cap="flat" w="28575">
            <a:solidFill>
              <a:srgbClr val="000000"/>
            </a:solidFill>
            <a:prstDash val="solid"/>
            <a:headEnd type="none" len="sm" w="sm"/>
            <a:tailEnd type="none" len="sm" w="sm"/>
          </a:ln>
        </p:spPr>
      </p:sp>
      <p:sp>
        <p:nvSpPr>
          <p:cNvPr name="AutoShape 92" id="92"/>
          <p:cNvSpPr/>
          <p:nvPr/>
        </p:nvSpPr>
        <p:spPr>
          <a:xfrm>
            <a:off x="15653847" y="4486067"/>
            <a:ext cx="134547" cy="252903"/>
          </a:xfrm>
          <a:prstGeom prst="line">
            <a:avLst/>
          </a:prstGeom>
          <a:ln cap="flat" w="28575">
            <a:solidFill>
              <a:srgbClr val="000000"/>
            </a:solidFill>
            <a:prstDash val="solid"/>
            <a:headEnd type="none" len="sm" w="sm"/>
            <a:tailEnd type="none" len="sm" w="sm"/>
          </a:ln>
        </p:spPr>
      </p:sp>
      <p:sp>
        <p:nvSpPr>
          <p:cNvPr name="AutoShape 93" id="93"/>
          <p:cNvSpPr/>
          <p:nvPr/>
        </p:nvSpPr>
        <p:spPr>
          <a:xfrm>
            <a:off x="14978229" y="5166134"/>
            <a:ext cx="393115" cy="0"/>
          </a:xfrm>
          <a:prstGeom prst="line">
            <a:avLst/>
          </a:prstGeom>
          <a:ln cap="flat" w="28575">
            <a:solidFill>
              <a:srgbClr val="000000"/>
            </a:solidFill>
            <a:prstDash val="solid"/>
            <a:headEnd type="none" len="sm" w="sm"/>
            <a:tailEnd type="arrow" len="sm" w="med"/>
          </a:ln>
        </p:spPr>
      </p:sp>
      <p:sp>
        <p:nvSpPr>
          <p:cNvPr name="AutoShape 94" id="94"/>
          <p:cNvSpPr/>
          <p:nvPr/>
        </p:nvSpPr>
        <p:spPr>
          <a:xfrm>
            <a:off x="13346908" y="5215145"/>
            <a:ext cx="393115" cy="0"/>
          </a:xfrm>
          <a:prstGeom prst="line">
            <a:avLst/>
          </a:prstGeom>
          <a:ln cap="flat" w="28575">
            <a:solidFill>
              <a:srgbClr val="000000"/>
            </a:solidFill>
            <a:prstDash val="solid"/>
            <a:headEnd type="none" len="sm" w="sm"/>
            <a:tailEnd type="arrow" len="sm" w="med"/>
          </a:ln>
        </p:spPr>
      </p:sp>
      <p:sp>
        <p:nvSpPr>
          <p:cNvPr name="Freeform 95" id="95"/>
          <p:cNvSpPr/>
          <p:nvPr/>
        </p:nvSpPr>
        <p:spPr>
          <a:xfrm flipH="false" flipV="false" rot="-5400000">
            <a:off x="15970636" y="5258971"/>
            <a:ext cx="218099" cy="1518410"/>
          </a:xfrm>
          <a:custGeom>
            <a:avLst/>
            <a:gdLst/>
            <a:ahLst/>
            <a:cxnLst/>
            <a:rect r="r" b="b" t="t" l="l"/>
            <a:pathLst>
              <a:path h="1518410" w="218099">
                <a:moveTo>
                  <a:pt x="0" y="0"/>
                </a:moveTo>
                <a:lnTo>
                  <a:pt x="218099" y="0"/>
                </a:lnTo>
                <a:lnTo>
                  <a:pt x="218099" y="1518410"/>
                </a:lnTo>
                <a:lnTo>
                  <a:pt x="0" y="1518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6" id="96"/>
          <p:cNvSpPr txBox="true"/>
          <p:nvPr/>
        </p:nvSpPr>
        <p:spPr>
          <a:xfrm rot="0">
            <a:off x="11892550" y="3580825"/>
            <a:ext cx="939888"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convolución</a:t>
            </a:r>
          </a:p>
        </p:txBody>
      </p:sp>
      <p:sp>
        <p:nvSpPr>
          <p:cNvPr name="TextBox 97" id="97"/>
          <p:cNvSpPr txBox="true"/>
          <p:nvPr/>
        </p:nvSpPr>
        <p:spPr>
          <a:xfrm rot="0">
            <a:off x="10708445" y="3580825"/>
            <a:ext cx="623537"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entrada</a:t>
            </a:r>
          </a:p>
        </p:txBody>
      </p:sp>
      <p:sp>
        <p:nvSpPr>
          <p:cNvPr name="TextBox 98" id="98"/>
          <p:cNvSpPr txBox="true"/>
          <p:nvPr/>
        </p:nvSpPr>
        <p:spPr>
          <a:xfrm rot="0">
            <a:off x="13419071" y="3580825"/>
            <a:ext cx="1074390"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agrupamiento</a:t>
            </a:r>
          </a:p>
        </p:txBody>
      </p:sp>
      <p:sp>
        <p:nvSpPr>
          <p:cNvPr name="TextBox 99" id="99"/>
          <p:cNvSpPr txBox="true"/>
          <p:nvPr/>
        </p:nvSpPr>
        <p:spPr>
          <a:xfrm rot="0">
            <a:off x="14915400" y="3580825"/>
            <a:ext cx="1286275"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totalmente</a:t>
            </a:r>
          </a:p>
          <a:p>
            <a:pPr algn="ctr">
              <a:lnSpc>
                <a:spcPts val="1915"/>
              </a:lnSpc>
            </a:pPr>
            <a:r>
              <a:rPr lang="en-US" sz="1368">
                <a:solidFill>
                  <a:srgbClr val="000000"/>
                </a:solidFill>
                <a:latin typeface="Lato Bold"/>
              </a:rPr>
              <a:t>conectada</a:t>
            </a:r>
          </a:p>
        </p:txBody>
      </p:sp>
      <p:sp>
        <p:nvSpPr>
          <p:cNvPr name="TextBox 100" id="100"/>
          <p:cNvSpPr txBox="true"/>
          <p:nvPr/>
        </p:nvSpPr>
        <p:spPr>
          <a:xfrm rot="0">
            <a:off x="16364743" y="3580825"/>
            <a:ext cx="665792"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 </a:t>
            </a:r>
          </a:p>
          <a:p>
            <a:pPr algn="ctr">
              <a:lnSpc>
                <a:spcPts val="1915"/>
              </a:lnSpc>
            </a:pPr>
            <a:r>
              <a:rPr lang="en-US" sz="1368">
                <a:solidFill>
                  <a:srgbClr val="000000"/>
                </a:solidFill>
                <a:latin typeface="Lato Bold"/>
              </a:rPr>
              <a:t>salida</a:t>
            </a:r>
          </a:p>
        </p:txBody>
      </p:sp>
      <p:sp>
        <p:nvSpPr>
          <p:cNvPr name="TextBox 101" id="101"/>
          <p:cNvSpPr txBox="true"/>
          <p:nvPr/>
        </p:nvSpPr>
        <p:spPr>
          <a:xfrm rot="0">
            <a:off x="11999941" y="6557211"/>
            <a:ext cx="1552021" cy="667149"/>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Extracción de </a:t>
            </a:r>
          </a:p>
          <a:p>
            <a:pPr algn="ctr">
              <a:lnSpc>
                <a:spcPts val="2681"/>
              </a:lnSpc>
            </a:pPr>
            <a:r>
              <a:rPr lang="en-US" sz="1915">
                <a:solidFill>
                  <a:srgbClr val="000000"/>
                </a:solidFill>
                <a:latin typeface="Lato Bold"/>
              </a:rPr>
              <a:t>características</a:t>
            </a:r>
          </a:p>
        </p:txBody>
      </p:sp>
      <p:sp>
        <p:nvSpPr>
          <p:cNvPr name="TextBox 102" id="102"/>
          <p:cNvSpPr txBox="true"/>
          <p:nvPr/>
        </p:nvSpPr>
        <p:spPr>
          <a:xfrm rot="0">
            <a:off x="15449904" y="6726637"/>
            <a:ext cx="1359279" cy="328296"/>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Clasificación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29656" y="3958051"/>
            <a:ext cx="7729089" cy="3115945"/>
          </a:xfrm>
          <a:prstGeom prst="rect">
            <a:avLst/>
          </a:prstGeom>
        </p:spPr>
        <p:txBody>
          <a:bodyPr anchor="t" rtlCol="false" tIns="0" lIns="0" bIns="0" rIns="0">
            <a:spAutoFit/>
          </a:bodyPr>
          <a:lstStyle/>
          <a:p>
            <a:pPr marL="474979" indent="-237490" lvl="1">
              <a:lnSpc>
                <a:spcPts val="3079"/>
              </a:lnSpc>
              <a:buFont typeface="Arial"/>
              <a:buChar char="•"/>
            </a:pPr>
            <a:r>
              <a:rPr lang="en-US" sz="2199" spc="-57">
                <a:solidFill>
                  <a:srgbClr val="292727"/>
                </a:solidFill>
                <a:latin typeface="Cy Grotesk Key"/>
              </a:rPr>
              <a:t> Estudio de las redes CNN y sus diferentes arquitecturas.</a:t>
            </a:r>
          </a:p>
          <a:p>
            <a:pPr marL="474979" indent="-237490" lvl="1">
              <a:lnSpc>
                <a:spcPts val="3079"/>
              </a:lnSpc>
              <a:buFont typeface="Arial"/>
              <a:buChar char="•"/>
            </a:pPr>
            <a:r>
              <a:rPr lang="en-US" sz="2199" spc="-57">
                <a:solidFill>
                  <a:srgbClr val="292727"/>
                </a:solidFill>
                <a:latin typeface="Cy Grotesk Key"/>
              </a:rPr>
              <a:t> Análisis del conjunto de datos.</a:t>
            </a:r>
          </a:p>
          <a:p>
            <a:pPr marL="474979" indent="-237490" lvl="1">
              <a:lnSpc>
                <a:spcPts val="3079"/>
              </a:lnSpc>
              <a:buFont typeface="Arial"/>
              <a:buChar char="•"/>
            </a:pPr>
            <a:r>
              <a:rPr lang="en-US" sz="2199" spc="-57">
                <a:solidFill>
                  <a:srgbClr val="292727"/>
                </a:solidFill>
                <a:latin typeface="Cy Grotesk Key"/>
              </a:rPr>
              <a:t> Pre-procesado del conjunto de datos e implementación de los modelos.</a:t>
            </a:r>
          </a:p>
          <a:p>
            <a:pPr marL="474979" indent="-237490" lvl="1">
              <a:lnSpc>
                <a:spcPts val="3079"/>
              </a:lnSpc>
              <a:buFont typeface="Arial"/>
              <a:buChar char="•"/>
            </a:pPr>
            <a:r>
              <a:rPr lang="en-US" sz="2199" spc="-57">
                <a:solidFill>
                  <a:srgbClr val="292727"/>
                </a:solidFill>
                <a:latin typeface="Cy Grotesk Key"/>
              </a:rPr>
              <a:t> Entrenamiento y selección del modelo.</a:t>
            </a:r>
          </a:p>
          <a:p>
            <a:pPr algn="l" marL="474979" indent="-237490" lvl="1">
              <a:lnSpc>
                <a:spcPts val="3079"/>
              </a:lnSpc>
              <a:buFont typeface="Arial"/>
              <a:buChar char="•"/>
            </a:pPr>
            <a:r>
              <a:rPr lang="en-US" sz="2199" spc="-57">
                <a:solidFill>
                  <a:srgbClr val="292727"/>
                </a:solidFill>
                <a:latin typeface="Cy Grotesk Key"/>
              </a:rPr>
              <a:t> Prueba de concepto: desarrollo de una aplicación web.</a:t>
            </a:r>
          </a:p>
        </p:txBody>
      </p:sp>
      <p:sp>
        <p:nvSpPr>
          <p:cNvPr name="TextBox 3" id="3"/>
          <p:cNvSpPr txBox="true"/>
          <p:nvPr/>
        </p:nvSpPr>
        <p:spPr>
          <a:xfrm rot="0">
            <a:off x="1329656" y="1741393"/>
            <a:ext cx="7729089" cy="1588008"/>
          </a:xfrm>
          <a:prstGeom prst="rect">
            <a:avLst/>
          </a:prstGeom>
        </p:spPr>
        <p:txBody>
          <a:bodyPr anchor="t" rtlCol="false" tIns="0" lIns="0" bIns="0" rIns="0">
            <a:spAutoFit/>
          </a:bodyPr>
          <a:lstStyle/>
          <a:p>
            <a:pPr>
              <a:lnSpc>
                <a:spcPts val="6216"/>
              </a:lnSpc>
            </a:pPr>
            <a:r>
              <a:rPr lang="en-US" sz="5600">
                <a:solidFill>
                  <a:srgbClr val="292727"/>
                </a:solidFill>
                <a:latin typeface="Cy Grotesk Grand Demi"/>
              </a:rPr>
              <a:t>Enfoque y método seguido</a:t>
            </a:r>
          </a:p>
        </p:txBody>
      </p:sp>
      <p:sp>
        <p:nvSpPr>
          <p:cNvPr name="AutoShape 4" id="4"/>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pSp>
        <p:nvGrpSpPr>
          <p:cNvPr name="Group 8" id="8"/>
          <p:cNvGrpSpPr/>
          <p:nvPr/>
        </p:nvGrpSpPr>
        <p:grpSpPr>
          <a:xfrm rot="0">
            <a:off x="8237283" y="1028700"/>
            <a:ext cx="8849137" cy="7205761"/>
            <a:chOff x="0" y="0"/>
            <a:chExt cx="11798849" cy="9607682"/>
          </a:xfrm>
        </p:grpSpPr>
        <p:sp>
          <p:nvSpPr>
            <p:cNvPr name="Freeform 9" id="9"/>
            <p:cNvSpPr/>
            <p:nvPr/>
          </p:nvSpPr>
          <p:spPr>
            <a:xfrm flipH="false" flipV="false" rot="0">
              <a:off x="2145226" y="3454571"/>
              <a:ext cx="4308592" cy="2464635"/>
            </a:xfrm>
            <a:custGeom>
              <a:avLst/>
              <a:gdLst/>
              <a:ahLst/>
              <a:cxnLst/>
              <a:rect r="r" b="b" t="t" l="l"/>
              <a:pathLst>
                <a:path h="2464635" w="4308592">
                  <a:moveTo>
                    <a:pt x="0" y="0"/>
                  </a:moveTo>
                  <a:lnTo>
                    <a:pt x="4308592" y="0"/>
                  </a:lnTo>
                  <a:lnTo>
                    <a:pt x="4308592" y="2464635"/>
                  </a:lnTo>
                  <a:lnTo>
                    <a:pt x="0" y="2464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9974" y="641827"/>
              <a:ext cx="2993469" cy="727510"/>
              <a:chOff x="0" y="0"/>
              <a:chExt cx="1709328" cy="415422"/>
            </a:xfrm>
          </p:grpSpPr>
          <p:sp>
            <p:nvSpPr>
              <p:cNvPr name="Freeform 11" id="11"/>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2" id="12"/>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3" id="13"/>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4" id="14"/>
            <p:cNvGrpSpPr/>
            <p:nvPr/>
          </p:nvGrpSpPr>
          <p:grpSpPr>
            <a:xfrm rot="0">
              <a:off x="6304977" y="611485"/>
              <a:ext cx="2993469" cy="727510"/>
              <a:chOff x="0" y="0"/>
              <a:chExt cx="1709328" cy="415422"/>
            </a:xfrm>
          </p:grpSpPr>
          <p:sp>
            <p:nvSpPr>
              <p:cNvPr name="Freeform 15" id="15"/>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6" id="16"/>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7" id="17"/>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8" id="18"/>
            <p:cNvGrpSpPr/>
            <p:nvPr/>
          </p:nvGrpSpPr>
          <p:grpSpPr>
            <a:xfrm rot="0">
              <a:off x="2550194" y="7375777"/>
              <a:ext cx="3498656" cy="1678090"/>
              <a:chOff x="0" y="0"/>
              <a:chExt cx="1997799" cy="958221"/>
            </a:xfrm>
          </p:grpSpPr>
          <p:sp>
            <p:nvSpPr>
              <p:cNvPr name="Freeform 19" id="19"/>
              <p:cNvSpPr/>
              <p:nvPr/>
            </p:nvSpPr>
            <p:spPr>
              <a:xfrm flipH="false" flipV="false" rot="0">
                <a:off x="38100" y="44450"/>
                <a:ext cx="1960969" cy="913771"/>
              </a:xfrm>
              <a:custGeom>
                <a:avLst/>
                <a:gdLst/>
                <a:ahLst/>
                <a:cxnLst/>
                <a:rect r="r" b="b" t="t" l="l"/>
                <a:pathLst>
                  <a:path h="913771" w="1960969">
                    <a:moveTo>
                      <a:pt x="2540" y="883291"/>
                    </a:moveTo>
                    <a:cubicBezTo>
                      <a:pt x="0" y="892181"/>
                      <a:pt x="5080" y="898531"/>
                      <a:pt x="15340" y="899801"/>
                    </a:cubicBezTo>
                    <a:cubicBezTo>
                      <a:pt x="27098" y="901071"/>
                      <a:pt x="37386" y="901071"/>
                      <a:pt x="49143" y="901071"/>
                    </a:cubicBezTo>
                    <a:cubicBezTo>
                      <a:pt x="96174" y="902341"/>
                      <a:pt x="143204" y="902341"/>
                      <a:pt x="191704" y="903611"/>
                    </a:cubicBezTo>
                    <a:cubicBezTo>
                      <a:pt x="218159" y="904881"/>
                      <a:pt x="244613" y="906151"/>
                      <a:pt x="269598" y="907421"/>
                    </a:cubicBezTo>
                    <a:cubicBezTo>
                      <a:pt x="313689" y="908691"/>
                      <a:pt x="356311" y="908691"/>
                      <a:pt x="400402" y="909961"/>
                    </a:cubicBezTo>
                    <a:cubicBezTo>
                      <a:pt x="418038" y="909961"/>
                      <a:pt x="434205" y="909961"/>
                      <a:pt x="451841" y="908691"/>
                    </a:cubicBezTo>
                    <a:cubicBezTo>
                      <a:pt x="459190" y="908691"/>
                      <a:pt x="468008" y="907421"/>
                      <a:pt x="475356" y="907421"/>
                    </a:cubicBezTo>
                    <a:cubicBezTo>
                      <a:pt x="504750" y="908691"/>
                      <a:pt x="1092631" y="899801"/>
                      <a:pt x="1122025" y="901071"/>
                    </a:cubicBezTo>
                    <a:cubicBezTo>
                      <a:pt x="1163176" y="902341"/>
                      <a:pt x="1276343" y="902341"/>
                      <a:pt x="1317495" y="902341"/>
                    </a:cubicBezTo>
                    <a:cubicBezTo>
                      <a:pt x="1333662" y="902341"/>
                      <a:pt x="1348358" y="901071"/>
                      <a:pt x="1364525" y="901071"/>
                    </a:cubicBezTo>
                    <a:lnTo>
                      <a:pt x="1443889" y="904881"/>
                    </a:lnTo>
                    <a:cubicBezTo>
                      <a:pt x="1501207" y="907421"/>
                      <a:pt x="1557056" y="904881"/>
                      <a:pt x="1614374" y="908691"/>
                    </a:cubicBezTo>
                    <a:cubicBezTo>
                      <a:pt x="1709905" y="913771"/>
                      <a:pt x="1806905" y="907421"/>
                      <a:pt x="1896199" y="912501"/>
                    </a:cubicBezTo>
                    <a:cubicBezTo>
                      <a:pt x="1916519" y="913771"/>
                      <a:pt x="1936839" y="912501"/>
                      <a:pt x="1959699" y="912501"/>
                    </a:cubicBezTo>
                    <a:lnTo>
                      <a:pt x="1959699" y="852811"/>
                    </a:lnTo>
                    <a:cubicBezTo>
                      <a:pt x="1958429" y="805783"/>
                      <a:pt x="1957159" y="774658"/>
                      <a:pt x="1957159" y="741588"/>
                    </a:cubicBezTo>
                    <a:cubicBezTo>
                      <a:pt x="1957159" y="703331"/>
                      <a:pt x="1960969" y="664425"/>
                      <a:pt x="1954619" y="626168"/>
                    </a:cubicBezTo>
                    <a:cubicBezTo>
                      <a:pt x="1946999" y="600879"/>
                      <a:pt x="1935569" y="102236"/>
                      <a:pt x="1935569" y="76947"/>
                    </a:cubicBezTo>
                    <a:cubicBezTo>
                      <a:pt x="1933029" y="59440"/>
                      <a:pt x="1931759" y="41284"/>
                      <a:pt x="1929219" y="23776"/>
                    </a:cubicBezTo>
                    <a:cubicBezTo>
                      <a:pt x="1929219" y="18589"/>
                      <a:pt x="1927949" y="13401"/>
                      <a:pt x="1926679" y="6350"/>
                    </a:cubicBezTo>
                    <a:cubicBezTo>
                      <a:pt x="1916519" y="3810"/>
                      <a:pt x="1907629" y="2540"/>
                      <a:pt x="1897469" y="1270"/>
                    </a:cubicBezTo>
                    <a:cubicBezTo>
                      <a:pt x="1889849" y="0"/>
                      <a:pt x="1882229" y="1270"/>
                      <a:pt x="1875879" y="1270"/>
                    </a:cubicBezTo>
                    <a:lnTo>
                      <a:pt x="7992" y="6350"/>
                    </a:lnTo>
                    <a:lnTo>
                      <a:pt x="2540" y="883291"/>
                    </a:lnTo>
                    <a:close/>
                  </a:path>
                </a:pathLst>
              </a:custGeom>
              <a:solidFill>
                <a:srgbClr val="9E9E9E"/>
              </a:solidFill>
            </p:spPr>
          </p:sp>
          <p:sp>
            <p:nvSpPr>
              <p:cNvPr name="Freeform 20" id="20"/>
              <p:cNvSpPr/>
              <p:nvPr/>
            </p:nvSpPr>
            <p:spPr>
              <a:xfrm flipH="false" flipV="false" rot="0">
                <a:off x="11430" y="16510"/>
                <a:ext cx="1936839" cy="903611"/>
              </a:xfrm>
              <a:custGeom>
                <a:avLst/>
                <a:gdLst/>
                <a:ahLst/>
                <a:cxnLst/>
                <a:rect r="r" b="b" t="t" l="l"/>
                <a:pathLst>
                  <a:path h="903611" w="1936839">
                    <a:moveTo>
                      <a:pt x="1936839" y="903611"/>
                    </a:moveTo>
                    <a:lnTo>
                      <a:pt x="0" y="895991"/>
                    </a:lnTo>
                    <a:lnTo>
                      <a:pt x="0" y="322760"/>
                    </a:lnTo>
                    <a:lnTo>
                      <a:pt x="7620" y="20320"/>
                    </a:lnTo>
                    <a:lnTo>
                      <a:pt x="964982" y="0"/>
                    </a:lnTo>
                    <a:lnTo>
                      <a:pt x="1915249" y="8890"/>
                    </a:lnTo>
                    <a:close/>
                  </a:path>
                </a:pathLst>
              </a:custGeom>
              <a:solidFill>
                <a:srgbClr val="EFEFEF"/>
              </a:solidFill>
            </p:spPr>
          </p:sp>
          <p:sp>
            <p:nvSpPr>
              <p:cNvPr name="Freeform 21" id="21"/>
              <p:cNvSpPr/>
              <p:nvPr/>
            </p:nvSpPr>
            <p:spPr>
              <a:xfrm flipH="false" flipV="false" rot="0">
                <a:off x="-3810" y="0"/>
                <a:ext cx="1966049" cy="930281"/>
              </a:xfrm>
              <a:custGeom>
                <a:avLst/>
                <a:gdLst/>
                <a:ahLst/>
                <a:cxnLst/>
                <a:rect r="r" b="b" t="t" l="l"/>
                <a:pathLst>
                  <a:path h="930281" w="1966049">
                    <a:moveTo>
                      <a:pt x="1931759" y="21590"/>
                    </a:moveTo>
                    <a:cubicBezTo>
                      <a:pt x="1933029" y="34290"/>
                      <a:pt x="1933029" y="44450"/>
                      <a:pt x="1934299" y="53312"/>
                    </a:cubicBezTo>
                    <a:cubicBezTo>
                      <a:pt x="1936839" y="70820"/>
                      <a:pt x="1938109" y="88976"/>
                      <a:pt x="1940649" y="106483"/>
                    </a:cubicBezTo>
                    <a:cubicBezTo>
                      <a:pt x="1940649" y="131772"/>
                      <a:pt x="1953349" y="630415"/>
                      <a:pt x="1959699" y="655704"/>
                    </a:cubicBezTo>
                    <a:cubicBezTo>
                      <a:pt x="1966049" y="693961"/>
                      <a:pt x="1962239" y="732867"/>
                      <a:pt x="1962239" y="771124"/>
                    </a:cubicBezTo>
                    <a:cubicBezTo>
                      <a:pt x="1962239" y="804843"/>
                      <a:pt x="1963509" y="835968"/>
                      <a:pt x="1964779" y="869321"/>
                    </a:cubicBezTo>
                    <a:lnTo>
                      <a:pt x="1964779" y="929011"/>
                    </a:lnTo>
                    <a:cubicBezTo>
                      <a:pt x="1941919" y="929011"/>
                      <a:pt x="1921599" y="930281"/>
                      <a:pt x="1901279" y="929011"/>
                    </a:cubicBezTo>
                    <a:cubicBezTo>
                      <a:pt x="1806194" y="923931"/>
                      <a:pt x="1709194" y="930281"/>
                      <a:pt x="1613663" y="925201"/>
                    </a:cubicBezTo>
                    <a:cubicBezTo>
                      <a:pt x="1556345" y="921391"/>
                      <a:pt x="1500496" y="923931"/>
                      <a:pt x="1443178" y="921391"/>
                    </a:cubicBezTo>
                    <a:lnTo>
                      <a:pt x="1363814" y="917581"/>
                    </a:lnTo>
                    <a:cubicBezTo>
                      <a:pt x="1347647" y="917581"/>
                      <a:pt x="1332950" y="918851"/>
                      <a:pt x="1316783" y="918851"/>
                    </a:cubicBezTo>
                    <a:cubicBezTo>
                      <a:pt x="1275632" y="917581"/>
                      <a:pt x="1162465" y="918851"/>
                      <a:pt x="1121313" y="917581"/>
                    </a:cubicBezTo>
                    <a:cubicBezTo>
                      <a:pt x="1091919" y="916311"/>
                      <a:pt x="504039" y="925201"/>
                      <a:pt x="474645" y="923931"/>
                    </a:cubicBezTo>
                    <a:cubicBezTo>
                      <a:pt x="467296" y="923931"/>
                      <a:pt x="458478" y="925201"/>
                      <a:pt x="451130" y="925201"/>
                    </a:cubicBezTo>
                    <a:cubicBezTo>
                      <a:pt x="433493" y="925201"/>
                      <a:pt x="417327" y="926471"/>
                      <a:pt x="399690" y="926471"/>
                    </a:cubicBezTo>
                    <a:cubicBezTo>
                      <a:pt x="355599" y="926471"/>
                      <a:pt x="312978" y="925201"/>
                      <a:pt x="268887" y="923931"/>
                    </a:cubicBezTo>
                    <a:cubicBezTo>
                      <a:pt x="242432" y="922661"/>
                      <a:pt x="215978" y="921391"/>
                      <a:pt x="190993" y="920121"/>
                    </a:cubicBezTo>
                    <a:cubicBezTo>
                      <a:pt x="143962" y="918851"/>
                      <a:pt x="96932" y="917581"/>
                      <a:pt x="48432" y="917581"/>
                    </a:cubicBezTo>
                    <a:cubicBezTo>
                      <a:pt x="38100" y="917581"/>
                      <a:pt x="29210" y="917581"/>
                      <a:pt x="19050" y="916311"/>
                    </a:cubicBezTo>
                    <a:cubicBezTo>
                      <a:pt x="10160" y="915041"/>
                      <a:pt x="5080" y="908691"/>
                      <a:pt x="7620" y="899801"/>
                    </a:cubicBezTo>
                    <a:cubicBezTo>
                      <a:pt x="16510" y="868389"/>
                      <a:pt x="12700" y="852178"/>
                      <a:pt x="11430" y="835319"/>
                    </a:cubicBezTo>
                    <a:cubicBezTo>
                      <a:pt x="10160" y="800952"/>
                      <a:pt x="6350" y="767234"/>
                      <a:pt x="7620" y="732867"/>
                    </a:cubicBezTo>
                    <a:cubicBezTo>
                      <a:pt x="5080" y="690071"/>
                      <a:pt x="0" y="160303"/>
                      <a:pt x="7620" y="116858"/>
                    </a:cubicBezTo>
                    <a:cubicBezTo>
                      <a:pt x="8890" y="108429"/>
                      <a:pt x="7620" y="99351"/>
                      <a:pt x="8890" y="90921"/>
                    </a:cubicBezTo>
                    <a:cubicBezTo>
                      <a:pt x="10160" y="77304"/>
                      <a:pt x="12700" y="62390"/>
                      <a:pt x="13970" y="44450"/>
                    </a:cubicBezTo>
                    <a:cubicBezTo>
                      <a:pt x="13970" y="41910"/>
                      <a:pt x="15240" y="39370"/>
                      <a:pt x="16510" y="38100"/>
                    </a:cubicBezTo>
                    <a:cubicBezTo>
                      <a:pt x="38100" y="35560"/>
                      <a:pt x="60189" y="30480"/>
                      <a:pt x="83705" y="29210"/>
                    </a:cubicBezTo>
                    <a:cubicBezTo>
                      <a:pt x="123387" y="25400"/>
                      <a:pt x="163068" y="22860"/>
                      <a:pt x="204220" y="20320"/>
                    </a:cubicBezTo>
                    <a:cubicBezTo>
                      <a:pt x="232144" y="17780"/>
                      <a:pt x="260069" y="16510"/>
                      <a:pt x="286523" y="13970"/>
                    </a:cubicBezTo>
                    <a:cubicBezTo>
                      <a:pt x="312978" y="11430"/>
                      <a:pt x="340902" y="8890"/>
                      <a:pt x="367357" y="8890"/>
                    </a:cubicBezTo>
                    <a:cubicBezTo>
                      <a:pt x="396751" y="7620"/>
                      <a:pt x="426145" y="10160"/>
                      <a:pt x="455539" y="8890"/>
                    </a:cubicBezTo>
                    <a:cubicBezTo>
                      <a:pt x="492281" y="8890"/>
                      <a:pt x="1158056" y="6350"/>
                      <a:pt x="1194798" y="5080"/>
                    </a:cubicBezTo>
                    <a:cubicBezTo>
                      <a:pt x="1230071" y="3810"/>
                      <a:pt x="1265344" y="2540"/>
                      <a:pt x="1302086" y="2540"/>
                    </a:cubicBezTo>
                    <a:cubicBezTo>
                      <a:pt x="1362344" y="1270"/>
                      <a:pt x="1421132" y="0"/>
                      <a:pt x="1481390" y="0"/>
                    </a:cubicBezTo>
                    <a:cubicBezTo>
                      <a:pt x="1506375" y="0"/>
                      <a:pt x="1532829" y="2540"/>
                      <a:pt x="1557814" y="2540"/>
                    </a:cubicBezTo>
                    <a:cubicBezTo>
                      <a:pt x="1626890" y="3810"/>
                      <a:pt x="1697436" y="5080"/>
                      <a:pt x="1766512" y="7620"/>
                    </a:cubicBezTo>
                    <a:cubicBezTo>
                      <a:pt x="1803254" y="8890"/>
                      <a:pt x="1839997" y="12700"/>
                      <a:pt x="1876739" y="16510"/>
                    </a:cubicBezTo>
                    <a:lnTo>
                      <a:pt x="1901279" y="16510"/>
                    </a:lnTo>
                    <a:cubicBezTo>
                      <a:pt x="1912709" y="17780"/>
                      <a:pt x="1921599" y="20320"/>
                      <a:pt x="1931759" y="21590"/>
                    </a:cubicBezTo>
                    <a:close/>
                    <a:moveTo>
                      <a:pt x="1941919" y="912501"/>
                    </a:moveTo>
                    <a:cubicBezTo>
                      <a:pt x="1943189" y="895991"/>
                      <a:pt x="1944459" y="883291"/>
                      <a:pt x="1944459" y="870591"/>
                    </a:cubicBezTo>
                    <a:cubicBezTo>
                      <a:pt x="1943189" y="832725"/>
                      <a:pt x="1941919" y="798359"/>
                      <a:pt x="1941919" y="761398"/>
                    </a:cubicBezTo>
                    <a:cubicBezTo>
                      <a:pt x="1941919" y="744539"/>
                      <a:pt x="1944459" y="727680"/>
                      <a:pt x="1943189" y="710821"/>
                    </a:cubicBezTo>
                    <a:cubicBezTo>
                      <a:pt x="1943189" y="695258"/>
                      <a:pt x="1941919" y="679047"/>
                      <a:pt x="1940649" y="663485"/>
                    </a:cubicBezTo>
                    <a:cubicBezTo>
                      <a:pt x="1935569" y="639493"/>
                      <a:pt x="1924139" y="142795"/>
                      <a:pt x="1924139" y="118804"/>
                    </a:cubicBezTo>
                    <a:cubicBezTo>
                      <a:pt x="1921599" y="98702"/>
                      <a:pt x="1919059" y="77952"/>
                      <a:pt x="1916519" y="57851"/>
                    </a:cubicBezTo>
                    <a:cubicBezTo>
                      <a:pt x="1915249" y="44450"/>
                      <a:pt x="1913979" y="43180"/>
                      <a:pt x="1897315" y="41910"/>
                    </a:cubicBezTo>
                    <a:cubicBezTo>
                      <a:pt x="1892906" y="41910"/>
                      <a:pt x="1889967" y="41910"/>
                      <a:pt x="1885558" y="40640"/>
                    </a:cubicBezTo>
                    <a:cubicBezTo>
                      <a:pt x="1848815" y="36830"/>
                      <a:pt x="1810603" y="31750"/>
                      <a:pt x="1773860" y="30480"/>
                    </a:cubicBezTo>
                    <a:cubicBezTo>
                      <a:pt x="1684209" y="26670"/>
                      <a:pt x="1593087" y="25400"/>
                      <a:pt x="1503435" y="22860"/>
                    </a:cubicBezTo>
                    <a:lnTo>
                      <a:pt x="1397617" y="22860"/>
                    </a:lnTo>
                    <a:cubicBezTo>
                      <a:pt x="1350587" y="22860"/>
                      <a:pt x="1303556" y="22860"/>
                      <a:pt x="1257995" y="24130"/>
                    </a:cubicBezTo>
                    <a:cubicBezTo>
                      <a:pt x="1218314" y="25400"/>
                      <a:pt x="549600" y="29210"/>
                      <a:pt x="509918" y="29210"/>
                    </a:cubicBezTo>
                    <a:cubicBezTo>
                      <a:pt x="445251" y="29210"/>
                      <a:pt x="380584" y="26670"/>
                      <a:pt x="315917" y="33020"/>
                    </a:cubicBezTo>
                    <a:cubicBezTo>
                      <a:pt x="282114" y="36830"/>
                      <a:pt x="249781" y="36830"/>
                      <a:pt x="217447" y="38100"/>
                    </a:cubicBezTo>
                    <a:cubicBezTo>
                      <a:pt x="161599" y="41910"/>
                      <a:pt x="105750" y="45720"/>
                      <a:pt x="49902" y="50800"/>
                    </a:cubicBezTo>
                    <a:cubicBezTo>
                      <a:pt x="36830" y="50800"/>
                      <a:pt x="34290" y="52664"/>
                      <a:pt x="33020" y="60445"/>
                    </a:cubicBezTo>
                    <a:cubicBezTo>
                      <a:pt x="31750" y="72117"/>
                      <a:pt x="31750" y="83788"/>
                      <a:pt x="30480" y="95460"/>
                    </a:cubicBezTo>
                    <a:cubicBezTo>
                      <a:pt x="29210" y="114913"/>
                      <a:pt x="26670" y="133717"/>
                      <a:pt x="25400" y="153170"/>
                    </a:cubicBezTo>
                    <a:cubicBezTo>
                      <a:pt x="20320" y="173920"/>
                      <a:pt x="26670" y="680993"/>
                      <a:pt x="29210" y="701742"/>
                    </a:cubicBezTo>
                    <a:cubicBezTo>
                      <a:pt x="29210" y="723789"/>
                      <a:pt x="29210" y="746484"/>
                      <a:pt x="30480" y="768531"/>
                    </a:cubicBezTo>
                    <a:cubicBezTo>
                      <a:pt x="30480" y="784742"/>
                      <a:pt x="33020" y="800952"/>
                      <a:pt x="33020" y="817163"/>
                    </a:cubicBezTo>
                    <a:cubicBezTo>
                      <a:pt x="33020" y="834671"/>
                      <a:pt x="33020" y="852178"/>
                      <a:pt x="31750" y="870591"/>
                    </a:cubicBezTo>
                    <a:lnTo>
                      <a:pt x="31750" y="880751"/>
                    </a:lnTo>
                    <a:cubicBezTo>
                      <a:pt x="31750" y="890911"/>
                      <a:pt x="35560" y="894721"/>
                      <a:pt x="44450" y="894721"/>
                    </a:cubicBezTo>
                    <a:cubicBezTo>
                      <a:pt x="63129" y="894721"/>
                      <a:pt x="83705" y="895991"/>
                      <a:pt x="102811" y="895991"/>
                    </a:cubicBezTo>
                    <a:cubicBezTo>
                      <a:pt x="130735" y="895991"/>
                      <a:pt x="160129" y="893451"/>
                      <a:pt x="188053" y="895991"/>
                    </a:cubicBezTo>
                    <a:cubicBezTo>
                      <a:pt x="233614" y="899801"/>
                      <a:pt x="279175" y="902341"/>
                      <a:pt x="324736" y="901071"/>
                    </a:cubicBezTo>
                    <a:cubicBezTo>
                      <a:pt x="354130" y="899801"/>
                      <a:pt x="382054" y="902341"/>
                      <a:pt x="411448" y="902341"/>
                    </a:cubicBezTo>
                    <a:cubicBezTo>
                      <a:pt x="454069" y="902341"/>
                      <a:pt x="496691" y="901071"/>
                      <a:pt x="539312" y="902341"/>
                    </a:cubicBezTo>
                    <a:cubicBezTo>
                      <a:pt x="602509" y="903611"/>
                      <a:pt x="1296208" y="893451"/>
                      <a:pt x="1360875" y="895991"/>
                    </a:cubicBezTo>
                    <a:cubicBezTo>
                      <a:pt x="1388799" y="897261"/>
                      <a:pt x="1416723" y="898531"/>
                      <a:pt x="1443178" y="898531"/>
                    </a:cubicBezTo>
                    <a:cubicBezTo>
                      <a:pt x="1491678" y="901071"/>
                      <a:pt x="1538708" y="897261"/>
                      <a:pt x="1587208" y="901071"/>
                    </a:cubicBezTo>
                    <a:cubicBezTo>
                      <a:pt x="1626890" y="903611"/>
                      <a:pt x="1666572" y="903611"/>
                      <a:pt x="1706254" y="906151"/>
                    </a:cubicBezTo>
                    <a:cubicBezTo>
                      <a:pt x="1765042" y="909961"/>
                      <a:pt x="1823830" y="912501"/>
                      <a:pt x="1882618" y="913771"/>
                    </a:cubicBezTo>
                    <a:cubicBezTo>
                      <a:pt x="1903819" y="913771"/>
                      <a:pt x="1921599" y="912501"/>
                      <a:pt x="1941919" y="912501"/>
                    </a:cubicBezTo>
                    <a:close/>
                  </a:path>
                </a:pathLst>
              </a:custGeom>
              <a:solidFill>
                <a:srgbClr val="2C2C2E"/>
              </a:solidFill>
            </p:spPr>
          </p:sp>
        </p:grpSp>
        <p:sp>
          <p:nvSpPr>
            <p:cNvPr name="Freeform 22" id="22"/>
            <p:cNvSpPr/>
            <p:nvPr/>
          </p:nvSpPr>
          <p:spPr>
            <a:xfrm flipH="false" flipV="false" rot="1353833">
              <a:off x="9394577" y="2267882"/>
              <a:ext cx="2041817" cy="2296522"/>
            </a:xfrm>
            <a:custGeom>
              <a:avLst/>
              <a:gdLst/>
              <a:ahLst/>
              <a:cxnLst/>
              <a:rect r="r" b="b" t="t" l="l"/>
              <a:pathLst>
                <a:path h="2296522" w="2041817">
                  <a:moveTo>
                    <a:pt x="0" y="0"/>
                  </a:moveTo>
                  <a:lnTo>
                    <a:pt x="2041817" y="0"/>
                  </a:lnTo>
                  <a:lnTo>
                    <a:pt x="2041817" y="2296522"/>
                  </a:lnTo>
                  <a:lnTo>
                    <a:pt x="0" y="2296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873303" y="6886060"/>
              <a:ext cx="852438" cy="788196"/>
            </a:xfrm>
            <a:custGeom>
              <a:avLst/>
              <a:gdLst/>
              <a:ahLst/>
              <a:cxnLst/>
              <a:rect r="r" b="b" t="t" l="l"/>
              <a:pathLst>
                <a:path h="788196" w="852438">
                  <a:moveTo>
                    <a:pt x="0" y="0"/>
                  </a:moveTo>
                  <a:lnTo>
                    <a:pt x="852438" y="0"/>
                  </a:lnTo>
                  <a:lnTo>
                    <a:pt x="852438" y="788196"/>
                  </a:lnTo>
                  <a:lnTo>
                    <a:pt x="0" y="788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275314">
              <a:off x="3903110" y="6913881"/>
              <a:ext cx="792260" cy="732554"/>
            </a:xfrm>
            <a:custGeom>
              <a:avLst/>
              <a:gdLst/>
              <a:ahLst/>
              <a:cxnLst/>
              <a:rect r="r" b="b" t="t" l="l"/>
              <a:pathLst>
                <a:path h="732554" w="792260">
                  <a:moveTo>
                    <a:pt x="0" y="0"/>
                  </a:moveTo>
                  <a:lnTo>
                    <a:pt x="792260" y="0"/>
                  </a:lnTo>
                  <a:lnTo>
                    <a:pt x="792260" y="732554"/>
                  </a:lnTo>
                  <a:lnTo>
                    <a:pt x="0" y="732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4037428" y="6968990"/>
              <a:ext cx="524189" cy="622336"/>
            </a:xfrm>
            <a:custGeom>
              <a:avLst/>
              <a:gdLst/>
              <a:ahLst/>
              <a:cxnLst/>
              <a:rect r="r" b="b" t="t" l="l"/>
              <a:pathLst>
                <a:path h="622336" w="524189">
                  <a:moveTo>
                    <a:pt x="0" y="0"/>
                  </a:moveTo>
                  <a:lnTo>
                    <a:pt x="524188" y="0"/>
                  </a:lnTo>
                  <a:lnTo>
                    <a:pt x="524188" y="622336"/>
                  </a:lnTo>
                  <a:lnTo>
                    <a:pt x="0" y="622336"/>
                  </a:lnTo>
                  <a:lnTo>
                    <a:pt x="0" y="0"/>
                  </a:lnTo>
                  <a:close/>
                </a:path>
              </a:pathLst>
            </a:custGeom>
            <a:blipFill>
              <a:blip r:embed="rId10"/>
              <a:stretch>
                <a:fillRect l="0" t="0" r="-518413" b="-28583"/>
              </a:stretch>
            </a:blipFill>
          </p:spPr>
        </p:sp>
        <p:sp>
          <p:nvSpPr>
            <p:cNvPr name="Freeform 26" id="26"/>
            <p:cNvSpPr/>
            <p:nvPr/>
          </p:nvSpPr>
          <p:spPr>
            <a:xfrm flipH="false" flipV="false" rot="0">
              <a:off x="7220640" y="2695"/>
              <a:ext cx="852438" cy="788196"/>
            </a:xfrm>
            <a:custGeom>
              <a:avLst/>
              <a:gdLst/>
              <a:ahLst/>
              <a:cxnLst/>
              <a:rect r="r" b="b" t="t" l="l"/>
              <a:pathLst>
                <a:path h="788196" w="852438">
                  <a:moveTo>
                    <a:pt x="0" y="0"/>
                  </a:moveTo>
                  <a:lnTo>
                    <a:pt x="852438" y="0"/>
                  </a:lnTo>
                  <a:lnTo>
                    <a:pt x="852438"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275314">
              <a:off x="7250446" y="30517"/>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7396276" y="87079"/>
              <a:ext cx="501166" cy="619428"/>
            </a:xfrm>
            <a:custGeom>
              <a:avLst/>
              <a:gdLst/>
              <a:ahLst/>
              <a:cxnLst/>
              <a:rect r="r" b="b" t="t" l="l"/>
              <a:pathLst>
                <a:path h="619428" w="501166">
                  <a:moveTo>
                    <a:pt x="0" y="0"/>
                  </a:moveTo>
                  <a:lnTo>
                    <a:pt x="501166" y="0"/>
                  </a:lnTo>
                  <a:lnTo>
                    <a:pt x="501166" y="619428"/>
                  </a:lnTo>
                  <a:lnTo>
                    <a:pt x="0" y="619428"/>
                  </a:lnTo>
                  <a:lnTo>
                    <a:pt x="0" y="0"/>
                  </a:lnTo>
                  <a:close/>
                </a:path>
              </a:pathLst>
            </a:custGeom>
            <a:blipFill>
              <a:blip r:embed="rId11"/>
              <a:stretch>
                <a:fillRect l="0" t="-16708" r="-300629" b="-13706"/>
              </a:stretch>
            </a:blipFill>
          </p:spPr>
        </p:sp>
        <p:sp>
          <p:nvSpPr>
            <p:cNvPr name="Freeform 29" id="29"/>
            <p:cNvSpPr/>
            <p:nvPr/>
          </p:nvSpPr>
          <p:spPr>
            <a:xfrm flipH="false" flipV="false" rot="0">
              <a:off x="1035637" y="33037"/>
              <a:ext cx="852438" cy="788196"/>
            </a:xfrm>
            <a:custGeom>
              <a:avLst/>
              <a:gdLst/>
              <a:ahLst/>
              <a:cxnLst/>
              <a:rect r="r" b="b" t="t" l="l"/>
              <a:pathLst>
                <a:path h="788196" w="852438">
                  <a:moveTo>
                    <a:pt x="0" y="0"/>
                  </a:moveTo>
                  <a:lnTo>
                    <a:pt x="852437" y="0"/>
                  </a:lnTo>
                  <a:lnTo>
                    <a:pt x="852437"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275314">
              <a:off x="1065443" y="60859"/>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189580" y="154860"/>
              <a:ext cx="544550" cy="544550"/>
            </a:xfrm>
            <a:custGeom>
              <a:avLst/>
              <a:gdLst/>
              <a:ahLst/>
              <a:cxnLst/>
              <a:rect r="r" b="b" t="t" l="l"/>
              <a:pathLst>
                <a:path h="544550" w="544550">
                  <a:moveTo>
                    <a:pt x="0" y="0"/>
                  </a:moveTo>
                  <a:lnTo>
                    <a:pt x="544551" y="0"/>
                  </a:lnTo>
                  <a:lnTo>
                    <a:pt x="544551" y="544551"/>
                  </a:lnTo>
                  <a:lnTo>
                    <a:pt x="0" y="544551"/>
                  </a:lnTo>
                  <a:lnTo>
                    <a:pt x="0" y="0"/>
                  </a:lnTo>
                  <a:close/>
                </a:path>
              </a:pathLst>
            </a:custGeom>
            <a:blipFill>
              <a:blip r:embed="rId12"/>
              <a:stretch>
                <a:fillRect l="0" t="0" r="0" b="0"/>
              </a:stretch>
            </a:blipFill>
          </p:spPr>
        </p:sp>
        <p:sp>
          <p:nvSpPr>
            <p:cNvPr name="Freeform 32" id="32"/>
            <p:cNvSpPr/>
            <p:nvPr/>
          </p:nvSpPr>
          <p:spPr>
            <a:xfrm flipH="false" flipV="false" rot="0">
              <a:off x="3190586" y="4546269"/>
              <a:ext cx="2217872" cy="866356"/>
            </a:xfrm>
            <a:custGeom>
              <a:avLst/>
              <a:gdLst/>
              <a:ahLst/>
              <a:cxnLst/>
              <a:rect r="r" b="b" t="t" l="l"/>
              <a:pathLst>
                <a:path h="866356" w="2217872">
                  <a:moveTo>
                    <a:pt x="0" y="0"/>
                  </a:moveTo>
                  <a:lnTo>
                    <a:pt x="2217872" y="0"/>
                  </a:lnTo>
                  <a:lnTo>
                    <a:pt x="2217872" y="866356"/>
                  </a:lnTo>
                  <a:lnTo>
                    <a:pt x="0" y="866356"/>
                  </a:lnTo>
                  <a:lnTo>
                    <a:pt x="0" y="0"/>
                  </a:lnTo>
                  <a:close/>
                </a:path>
              </a:pathLst>
            </a:custGeom>
            <a:blipFill>
              <a:blip r:embed="rId13"/>
              <a:stretch>
                <a:fillRect l="0" t="0" r="0" b="0"/>
              </a:stretch>
            </a:blipFill>
          </p:spPr>
        </p:sp>
        <p:sp>
          <p:nvSpPr>
            <p:cNvPr name="Freeform 33" id="33"/>
            <p:cNvSpPr/>
            <p:nvPr/>
          </p:nvSpPr>
          <p:spPr>
            <a:xfrm flipH="false" flipV="false" rot="-2700000">
              <a:off x="2772849" y="1821549"/>
              <a:ext cx="887119" cy="1676686"/>
            </a:xfrm>
            <a:custGeom>
              <a:avLst/>
              <a:gdLst/>
              <a:ahLst/>
              <a:cxnLst/>
              <a:rect r="r" b="b" t="t" l="l"/>
              <a:pathLst>
                <a:path h="1676686" w="887119">
                  <a:moveTo>
                    <a:pt x="0" y="0"/>
                  </a:moveTo>
                  <a:lnTo>
                    <a:pt x="887120" y="0"/>
                  </a:lnTo>
                  <a:lnTo>
                    <a:pt x="887120"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6185003" y="1449986"/>
              <a:ext cx="3113444" cy="1065149"/>
            </a:xfrm>
            <a:prstGeom prst="rect">
              <a:avLst/>
            </a:prstGeom>
          </p:spPr>
          <p:txBody>
            <a:bodyPr anchor="t" rtlCol="false" tIns="0" lIns="0" bIns="0" rIns="0">
              <a:spAutoFit/>
            </a:bodyPr>
            <a:lstStyle/>
            <a:p>
              <a:pPr algn="ctr">
                <a:lnSpc>
                  <a:spcPts val="1512"/>
                </a:lnSpc>
              </a:pPr>
              <a:r>
                <a:rPr lang="en-US" sz="1200" spc="30">
                  <a:solidFill>
                    <a:srgbClr val="242424"/>
                  </a:solidFill>
                  <a:latin typeface="Montserrat Classic"/>
                </a:rPr>
                <a:t>Pandas dataframe.</a:t>
              </a:r>
            </a:p>
            <a:p>
              <a:pPr algn="ctr">
                <a:lnSpc>
                  <a:spcPts val="1260"/>
                </a:lnSpc>
              </a:pPr>
            </a:p>
            <a:p>
              <a:pPr algn="ctr">
                <a:lnSpc>
                  <a:spcPts val="1260"/>
                </a:lnSpc>
              </a:pPr>
              <a:r>
                <a:rPr lang="en-US" sz="1000" spc="25">
                  <a:solidFill>
                    <a:srgbClr val="242424"/>
                  </a:solidFill>
                  <a:latin typeface="Montserrat Classic"/>
                </a:rPr>
                <a:t>Contiene el nombre común  la clasificación taxonómica de todas las especies</a:t>
              </a:r>
            </a:p>
          </p:txBody>
        </p:sp>
        <p:sp>
          <p:nvSpPr>
            <p:cNvPr name="Freeform 35" id="35"/>
            <p:cNvSpPr/>
            <p:nvPr/>
          </p:nvSpPr>
          <p:spPr>
            <a:xfrm flipH="false" flipV="false" rot="1518096">
              <a:off x="5995185" y="2104289"/>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7185328">
              <a:off x="1959519"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9893948">
              <a:off x="5159385"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78798">
              <a:off x="4574381" y="5827657"/>
              <a:ext cx="592938" cy="1120672"/>
            </a:xfrm>
            <a:custGeom>
              <a:avLst/>
              <a:gdLst/>
              <a:ahLst/>
              <a:cxnLst/>
              <a:rect r="r" b="b" t="t" l="l"/>
              <a:pathLst>
                <a:path h="1120672" w="592938">
                  <a:moveTo>
                    <a:pt x="0" y="0"/>
                  </a:moveTo>
                  <a:lnTo>
                    <a:pt x="592938" y="0"/>
                  </a:lnTo>
                  <a:lnTo>
                    <a:pt x="592938" y="1120673"/>
                  </a:lnTo>
                  <a:lnTo>
                    <a:pt x="0" y="11206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10342586">
              <a:off x="3740959" y="5813940"/>
              <a:ext cx="592938" cy="1120672"/>
            </a:xfrm>
            <a:custGeom>
              <a:avLst/>
              <a:gdLst/>
              <a:ahLst/>
              <a:cxnLst/>
              <a:rect r="r" b="b" t="t" l="l"/>
              <a:pathLst>
                <a:path h="1120672" w="592938">
                  <a:moveTo>
                    <a:pt x="0" y="0"/>
                  </a:moveTo>
                  <a:lnTo>
                    <a:pt x="592937" y="0"/>
                  </a:lnTo>
                  <a:lnTo>
                    <a:pt x="592937" y="1120672"/>
                  </a:lnTo>
                  <a:lnTo>
                    <a:pt x="0" y="11206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7530166">
              <a:off x="9769477" y="7769066"/>
              <a:ext cx="1292018" cy="1660875"/>
            </a:xfrm>
            <a:custGeom>
              <a:avLst/>
              <a:gdLst/>
              <a:ahLst/>
              <a:cxnLst/>
              <a:rect r="r" b="b" t="t" l="l"/>
              <a:pathLst>
                <a:path h="1660875" w="1292018">
                  <a:moveTo>
                    <a:pt x="0" y="0"/>
                  </a:moveTo>
                  <a:lnTo>
                    <a:pt x="1292017" y="0"/>
                  </a:lnTo>
                  <a:lnTo>
                    <a:pt x="1292017" y="1660876"/>
                  </a:lnTo>
                  <a:lnTo>
                    <a:pt x="0" y="16608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1" id="41"/>
            <p:cNvSpPr/>
            <p:nvPr/>
          </p:nvSpPr>
          <p:spPr>
            <a:xfrm flipH="false" flipV="false" rot="0">
              <a:off x="8900435" y="4792477"/>
              <a:ext cx="2691245" cy="3267066"/>
            </a:xfrm>
            <a:custGeom>
              <a:avLst/>
              <a:gdLst/>
              <a:ahLst/>
              <a:cxnLst/>
              <a:rect r="r" b="b" t="t" l="l"/>
              <a:pathLst>
                <a:path h="3267066" w="2691245">
                  <a:moveTo>
                    <a:pt x="0" y="0"/>
                  </a:moveTo>
                  <a:lnTo>
                    <a:pt x="2691246" y="0"/>
                  </a:lnTo>
                  <a:lnTo>
                    <a:pt x="2691246" y="3267065"/>
                  </a:lnTo>
                  <a:lnTo>
                    <a:pt x="0" y="3267065"/>
                  </a:lnTo>
                  <a:lnTo>
                    <a:pt x="0" y="0"/>
                  </a:lnTo>
                  <a:close/>
                </a:path>
              </a:pathLst>
            </a:custGeom>
            <a:blipFill>
              <a:blip r:embed="rId18"/>
              <a:stretch>
                <a:fillRect l="0" t="0" r="0" b="0"/>
              </a:stretch>
            </a:blipFill>
          </p:spPr>
        </p:sp>
        <p:sp>
          <p:nvSpPr>
            <p:cNvPr name="Freeform 42" id="42"/>
            <p:cNvSpPr/>
            <p:nvPr/>
          </p:nvSpPr>
          <p:spPr>
            <a:xfrm flipH="false" flipV="false" rot="0">
              <a:off x="9802701" y="4792477"/>
              <a:ext cx="1119180" cy="1315275"/>
            </a:xfrm>
            <a:custGeom>
              <a:avLst/>
              <a:gdLst/>
              <a:ahLst/>
              <a:cxnLst/>
              <a:rect r="r" b="b" t="t" l="l"/>
              <a:pathLst>
                <a:path h="1315275" w="1119180">
                  <a:moveTo>
                    <a:pt x="0" y="0"/>
                  </a:moveTo>
                  <a:lnTo>
                    <a:pt x="1119180" y="0"/>
                  </a:lnTo>
                  <a:lnTo>
                    <a:pt x="1119180" y="1315275"/>
                  </a:lnTo>
                  <a:lnTo>
                    <a:pt x="0" y="13152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3" id="43"/>
            <p:cNvSpPr/>
            <p:nvPr/>
          </p:nvSpPr>
          <p:spPr>
            <a:xfrm flipH="false" flipV="false" rot="-6019388">
              <a:off x="6966615" y="3310498"/>
              <a:ext cx="2312718" cy="1159250"/>
            </a:xfrm>
            <a:custGeom>
              <a:avLst/>
              <a:gdLst/>
              <a:ahLst/>
              <a:cxnLst/>
              <a:rect r="r" b="b" t="t" l="l"/>
              <a:pathLst>
                <a:path h="1159250" w="2312718">
                  <a:moveTo>
                    <a:pt x="0" y="0"/>
                  </a:moveTo>
                  <a:lnTo>
                    <a:pt x="2312718" y="0"/>
                  </a:lnTo>
                  <a:lnTo>
                    <a:pt x="2312718" y="1159250"/>
                  </a:lnTo>
                  <a:lnTo>
                    <a:pt x="0" y="11592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4" id="44"/>
            <p:cNvSpPr txBox="true"/>
            <p:nvPr/>
          </p:nvSpPr>
          <p:spPr>
            <a:xfrm rot="0">
              <a:off x="2684810" y="4009174"/>
              <a:ext cx="3229423" cy="722083"/>
            </a:xfrm>
            <a:prstGeom prst="rect">
              <a:avLst/>
            </a:prstGeom>
          </p:spPr>
          <p:txBody>
            <a:bodyPr anchor="t" rtlCol="false" tIns="0" lIns="0" bIns="0" rIns="0">
              <a:spAutoFit/>
            </a:bodyPr>
            <a:lstStyle/>
            <a:p>
              <a:pPr algn="ctr">
                <a:lnSpc>
                  <a:spcPts val="3582"/>
                </a:lnSpc>
              </a:pPr>
              <a:r>
                <a:rPr lang="en-US" sz="3656" spc="182">
                  <a:solidFill>
                    <a:srgbClr val="000000"/>
                  </a:solidFill>
                  <a:latin typeface="Ballpoint Bold"/>
                </a:rPr>
                <a:t>BACKEND</a:t>
              </a:r>
            </a:p>
          </p:txBody>
        </p:sp>
        <p:sp>
          <p:nvSpPr>
            <p:cNvPr name="TextBox 45" id="45"/>
            <p:cNvSpPr txBox="true"/>
            <p:nvPr/>
          </p:nvSpPr>
          <p:spPr>
            <a:xfrm rot="0">
              <a:off x="345015" y="801222"/>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FrontEnd</a:t>
              </a:r>
            </a:p>
          </p:txBody>
        </p:sp>
        <p:sp>
          <p:nvSpPr>
            <p:cNvPr name="TextBox 46" id="46"/>
            <p:cNvSpPr txBox="true"/>
            <p:nvPr/>
          </p:nvSpPr>
          <p:spPr>
            <a:xfrm rot="0">
              <a:off x="6530018" y="770880"/>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Metadatos</a:t>
              </a:r>
            </a:p>
          </p:txBody>
        </p:sp>
        <p:sp>
          <p:nvSpPr>
            <p:cNvPr name="TextBox 47" id="47"/>
            <p:cNvSpPr txBox="true"/>
            <p:nvPr/>
          </p:nvSpPr>
          <p:spPr>
            <a:xfrm rot="0">
              <a:off x="0" y="1480328"/>
              <a:ext cx="3113444" cy="405765"/>
            </a:xfrm>
            <a:prstGeom prst="rect">
              <a:avLst/>
            </a:prstGeom>
          </p:spPr>
          <p:txBody>
            <a:bodyPr anchor="t" rtlCol="false" tIns="0" lIns="0" bIns="0" rIns="0">
              <a:spAutoFit/>
            </a:bodyPr>
            <a:lstStyle/>
            <a:p>
              <a:pPr algn="ctr">
                <a:lnSpc>
                  <a:spcPts val="1260"/>
                </a:lnSpc>
              </a:pPr>
              <a:r>
                <a:rPr lang="en-US" sz="1000" spc="25">
                  <a:solidFill>
                    <a:srgbClr val="242424"/>
                  </a:solidFill>
                  <a:latin typeface="Montserrat Classic"/>
                </a:rPr>
                <a:t>Minimalista, </a:t>
              </a:r>
            </a:p>
            <a:p>
              <a:pPr algn="ctr">
                <a:lnSpc>
                  <a:spcPts val="1260"/>
                </a:lnSpc>
              </a:pPr>
              <a:r>
                <a:rPr lang="en-US" sz="1000" spc="25">
                  <a:solidFill>
                    <a:srgbClr val="242424"/>
                  </a:solidFill>
                  <a:latin typeface="Montserrat Classic"/>
                </a:rPr>
                <a:t>desarrollado en HTML nativo</a:t>
              </a:r>
            </a:p>
          </p:txBody>
        </p:sp>
        <p:sp>
          <p:nvSpPr>
            <p:cNvPr name="TextBox 48" id="48"/>
            <p:cNvSpPr txBox="true"/>
            <p:nvPr/>
          </p:nvSpPr>
          <p:spPr>
            <a:xfrm rot="0">
              <a:off x="2826515" y="7788061"/>
              <a:ext cx="2946014" cy="861949"/>
            </a:xfrm>
            <a:prstGeom prst="rect">
              <a:avLst/>
            </a:prstGeom>
          </p:spPr>
          <p:txBody>
            <a:bodyPr anchor="t" rtlCol="false" tIns="0" lIns="0" bIns="0" rIns="0">
              <a:spAutoFit/>
            </a:bodyPr>
            <a:lstStyle/>
            <a:p>
              <a:pPr algn="ctr">
                <a:lnSpc>
                  <a:spcPts val="1260"/>
                </a:lnSpc>
              </a:pPr>
              <a:r>
                <a:rPr lang="en-US" sz="1000" spc="25">
                  <a:solidFill>
                    <a:srgbClr val="000000"/>
                  </a:solidFill>
                  <a:latin typeface="Montserrat Classic"/>
                </a:rPr>
                <a:t>Red Neuronal entrenada con nuestro conjunto de datos</a:t>
              </a:r>
            </a:p>
            <a:p>
              <a:pPr algn="ctr">
                <a:lnSpc>
                  <a:spcPts val="1260"/>
                </a:lnSpc>
              </a:pPr>
            </a:p>
            <a:p>
              <a:pPr algn="ctr">
                <a:lnSpc>
                  <a:spcPts val="1512"/>
                </a:lnSpc>
              </a:pPr>
              <a:r>
                <a:rPr lang="en-US" sz="1200" spc="30">
                  <a:solidFill>
                    <a:srgbClr val="000000"/>
                  </a:solidFill>
                  <a:latin typeface="Montserrat Classic Bold"/>
                </a:rPr>
                <a:t>EfficientNet v2 Small</a:t>
              </a:r>
            </a:p>
          </p:txBody>
        </p:sp>
        <p:sp>
          <p:nvSpPr>
            <p:cNvPr name="Freeform 49" id="49"/>
            <p:cNvSpPr/>
            <p:nvPr/>
          </p:nvSpPr>
          <p:spPr>
            <a:xfrm flipH="false" flipV="false" rot="9723521">
              <a:off x="6170359" y="7279398"/>
              <a:ext cx="2792233" cy="1399607"/>
            </a:xfrm>
            <a:custGeom>
              <a:avLst/>
              <a:gdLst/>
              <a:ahLst/>
              <a:cxnLst/>
              <a:rect r="r" b="b" t="t" l="l"/>
              <a:pathLst>
                <a:path h="1399607" w="2792233">
                  <a:moveTo>
                    <a:pt x="0" y="0"/>
                  </a:moveTo>
                  <a:lnTo>
                    <a:pt x="2792233" y="0"/>
                  </a:lnTo>
                  <a:lnTo>
                    <a:pt x="2792233" y="1399607"/>
                  </a:lnTo>
                  <a:lnTo>
                    <a:pt x="0" y="139960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sp>
        <p:nvSpPr>
          <p:cNvPr name="Freeform 50" id="50"/>
          <p:cNvSpPr/>
          <p:nvPr/>
        </p:nvSpPr>
        <p:spPr>
          <a:xfrm flipH="false" flipV="false" rot="0">
            <a:off x="1085850" y="289554"/>
            <a:ext cx="3515478" cy="598379"/>
          </a:xfrm>
          <a:custGeom>
            <a:avLst/>
            <a:gdLst/>
            <a:ahLst/>
            <a:cxnLst/>
            <a:rect r="r" b="b" t="t" l="l"/>
            <a:pathLst>
              <a:path h="598379" w="3515478">
                <a:moveTo>
                  <a:pt x="0" y="0"/>
                </a:moveTo>
                <a:lnTo>
                  <a:pt x="3515478" y="0"/>
                </a:lnTo>
                <a:lnTo>
                  <a:pt x="3515478" y="598379"/>
                </a:lnTo>
                <a:lnTo>
                  <a:pt x="0" y="598379"/>
                </a:lnTo>
                <a:lnTo>
                  <a:pt x="0" y="0"/>
                </a:lnTo>
                <a:close/>
              </a:path>
            </a:pathLst>
          </a:custGeom>
          <a:blipFill>
            <a:blip r:embed="rId2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grpSp>
        <p:nvGrpSpPr>
          <p:cNvPr name="Group 3" id="3"/>
          <p:cNvGrpSpPr/>
          <p:nvPr/>
        </p:nvGrpSpPr>
        <p:grpSpPr>
          <a:xfrm rot="0">
            <a:off x="0" y="3311539"/>
            <a:ext cx="17095945" cy="5956286"/>
            <a:chOff x="0" y="0"/>
            <a:chExt cx="10468629" cy="3647307"/>
          </a:xfrm>
        </p:grpSpPr>
        <p:sp>
          <p:nvSpPr>
            <p:cNvPr name="Freeform 4" id="4"/>
            <p:cNvSpPr/>
            <p:nvPr/>
          </p:nvSpPr>
          <p:spPr>
            <a:xfrm flipH="false" flipV="false" rot="0">
              <a:off x="0" y="0"/>
              <a:ext cx="10468629" cy="3647306"/>
            </a:xfrm>
            <a:custGeom>
              <a:avLst/>
              <a:gdLst/>
              <a:ahLst/>
              <a:cxnLst/>
              <a:rect r="r" b="b" t="t" l="l"/>
              <a:pathLst>
                <a:path h="3647306" w="10468629">
                  <a:moveTo>
                    <a:pt x="0" y="0"/>
                  </a:moveTo>
                  <a:lnTo>
                    <a:pt x="10468629" y="0"/>
                  </a:lnTo>
                  <a:lnTo>
                    <a:pt x="10468629" y="3647306"/>
                  </a:lnTo>
                  <a:lnTo>
                    <a:pt x="0" y="3647306"/>
                  </a:lnTo>
                  <a:close/>
                </a:path>
              </a:pathLst>
            </a:custGeom>
            <a:solidFill>
              <a:srgbClr val="C2002F"/>
            </a:solidFill>
          </p:spPr>
        </p:sp>
      </p:grpSp>
      <p:sp>
        <p:nvSpPr>
          <p:cNvPr name="AutoShape 5" id="5"/>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Freeform 7" id="7"/>
          <p:cNvSpPr/>
          <p:nvPr/>
        </p:nvSpPr>
        <p:spPr>
          <a:xfrm flipH="false" flipV="false" rot="0">
            <a:off x="3354353" y="3407840"/>
            <a:ext cx="11579294" cy="5763684"/>
          </a:xfrm>
          <a:custGeom>
            <a:avLst/>
            <a:gdLst/>
            <a:ahLst/>
            <a:cxnLst/>
            <a:rect r="r" b="b" t="t" l="l"/>
            <a:pathLst>
              <a:path h="5763684" w="11579294">
                <a:moveTo>
                  <a:pt x="0" y="0"/>
                </a:moveTo>
                <a:lnTo>
                  <a:pt x="11579294" y="0"/>
                </a:lnTo>
                <a:lnTo>
                  <a:pt x="11579294" y="5763684"/>
                </a:lnTo>
                <a:lnTo>
                  <a:pt x="0" y="5763684"/>
                </a:lnTo>
                <a:lnTo>
                  <a:pt x="0" y="0"/>
                </a:lnTo>
                <a:close/>
              </a:path>
            </a:pathLst>
          </a:custGeom>
          <a:blipFill>
            <a:blip r:embed="rId2"/>
            <a:stretch>
              <a:fillRect l="0" t="0" r="0" b="0"/>
            </a:stretch>
          </a:blipFill>
        </p:spPr>
      </p:sp>
      <p:graphicFrame>
        <p:nvGraphicFramePr>
          <p:cNvPr name="Table 8" id="8"/>
          <p:cNvGraphicFramePr>
            <a:graphicFrameLocks noGrp="true"/>
          </p:cNvGraphicFramePr>
          <p:nvPr/>
        </p:nvGraphicFramePr>
        <p:xfrm>
          <a:off x="7905906" y="1028700"/>
          <a:ext cx="7595007" cy="2101135"/>
        </p:xfrm>
        <a:graphic>
          <a:graphicData uri="http://schemas.openxmlformats.org/drawingml/2006/table">
            <a:tbl>
              <a:tblPr/>
              <a:tblGrid>
                <a:gridCol w="2437930"/>
                <a:gridCol w="2437930"/>
                <a:gridCol w="2719147"/>
              </a:tblGrid>
              <a:tr h="544315">
                <a:tc>
                  <a:txBody>
                    <a:bodyPr anchor="t" rtlCol="false"/>
                    <a:lstStyle/>
                    <a:p>
                      <a:pPr algn="ctr">
                        <a:lnSpc>
                          <a:spcPts val="2520"/>
                        </a:lnSpc>
                        <a:defRPr/>
                      </a:pPr>
                      <a:r>
                        <a:rPr lang="en-US" sz="1800">
                          <a:solidFill>
                            <a:srgbClr val="000000"/>
                          </a:solidFill>
                          <a:latin typeface="Lato Bold Bold"/>
                        </a:rPr>
                        <a:t>Modelo</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Valor de pérdida</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porcentaje de precisión</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r>
              <a:tr h="518940">
                <a:tc>
                  <a:txBody>
                    <a:bodyPr anchor="t" rtlCol="false"/>
                    <a:lstStyle/>
                    <a:p>
                      <a:pPr algn="ctr">
                        <a:lnSpc>
                          <a:spcPts val="2520"/>
                        </a:lnSpc>
                        <a:defRPr/>
                      </a:pPr>
                      <a:r>
                        <a:rPr lang="en-US" sz="1800">
                          <a:solidFill>
                            <a:srgbClr val="000000"/>
                          </a:solidFill>
                          <a:latin typeface="Lato Bold Bold"/>
                        </a:rPr>
                        <a:t>ResNet-50</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2,0433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55,66%</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B3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2,1402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53,31%</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v2 Small</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C2002F"/>
                          </a:solidFill>
                          <a:latin typeface="Lato Bold"/>
                        </a:rPr>
                        <a:t>1,7577</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C2002F"/>
                          </a:solidFill>
                          <a:latin typeface="Lato Bold"/>
                        </a:rPr>
                        <a:t>59,82%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576718" y="1489719"/>
            <a:ext cx="6609638" cy="930336"/>
          </a:xfrm>
          <a:prstGeom prst="rect">
            <a:avLst/>
          </a:prstGeom>
        </p:spPr>
        <p:txBody>
          <a:bodyPr anchor="t" rtlCol="false" tIns="0" lIns="0" bIns="0" rIns="0">
            <a:spAutoFit/>
          </a:bodyPr>
          <a:lstStyle/>
          <a:p>
            <a:pPr>
              <a:lnSpc>
                <a:spcPts val="7103"/>
              </a:lnSpc>
            </a:pPr>
            <a:r>
              <a:rPr lang="en-US" sz="6399" spc="-166">
                <a:solidFill>
                  <a:srgbClr val="000000"/>
                </a:solidFill>
                <a:latin typeface="Cy Grotesk Grand Demi"/>
              </a:rPr>
              <a:t>Resultados</a:t>
            </a:r>
          </a:p>
        </p:txBody>
      </p:sp>
      <p:sp>
        <p:nvSpPr>
          <p:cNvPr name="TextBox 10" id="10"/>
          <p:cNvSpPr txBox="true"/>
          <p:nvPr/>
        </p:nvSpPr>
        <p:spPr>
          <a:xfrm rot="0">
            <a:off x="15143038" y="8718769"/>
            <a:ext cx="1943382" cy="452755"/>
          </a:xfrm>
          <a:prstGeom prst="rect">
            <a:avLst/>
          </a:prstGeom>
        </p:spPr>
        <p:txBody>
          <a:bodyPr anchor="t" rtlCol="false" tIns="0" lIns="0" bIns="0" rIns="0">
            <a:spAutoFit/>
          </a:bodyPr>
          <a:lstStyle/>
          <a:p>
            <a:pPr>
              <a:lnSpc>
                <a:spcPts val="1820"/>
              </a:lnSpc>
            </a:pPr>
            <a:r>
              <a:rPr lang="en-US" sz="1300" spc="62">
                <a:solidFill>
                  <a:srgbClr val="FFFFFF"/>
                </a:solidFill>
                <a:latin typeface="Cy Grotesk Key Italics"/>
              </a:rPr>
              <a:t>Fuente: </a:t>
            </a:r>
          </a:p>
          <a:p>
            <a:pPr>
              <a:lnSpc>
                <a:spcPts val="1820"/>
              </a:lnSpc>
              <a:spcBef>
                <a:spcPct val="0"/>
              </a:spcBef>
            </a:pPr>
            <a:r>
              <a:rPr lang="en-US" sz="1300" spc="62">
                <a:solidFill>
                  <a:srgbClr val="FFFFFF"/>
                </a:solidFill>
                <a:latin typeface="Cy Grotesk Key Italics"/>
              </a:rPr>
              <a:t>Elaboración propia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DAFk56g63nw</dc:identifier>
  <dcterms:modified xsi:type="dcterms:W3CDTF">2011-08-01T06:04:30Z</dcterms:modified>
  <cp:revision>1</cp:revision>
  <dc:title>VilasanchezFreijomilMartin defensa Trabajo Final de Grado</dc:title>
</cp:coreProperties>
</file>